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62" r:id="rId3"/>
    <p:sldId id="263" r:id="rId4"/>
    <p:sldId id="461" r:id="rId5"/>
    <p:sldId id="462" r:id="rId6"/>
    <p:sldId id="463" r:id="rId7"/>
    <p:sldId id="464" r:id="rId8"/>
    <p:sldId id="465" r:id="rId9"/>
    <p:sldId id="466" r:id="rId10"/>
    <p:sldId id="467" r:id="rId11"/>
    <p:sldId id="468" r:id="rId12"/>
    <p:sldId id="469" r:id="rId13"/>
    <p:sldId id="470" r:id="rId14"/>
    <p:sldId id="471" r:id="rId15"/>
    <p:sldId id="472" r:id="rId16"/>
    <p:sldId id="473" r:id="rId17"/>
    <p:sldId id="474" r:id="rId18"/>
    <p:sldId id="475" r:id="rId19"/>
    <p:sldId id="476" r:id="rId20"/>
    <p:sldId id="477" r:id="rId21"/>
    <p:sldId id="478" r:id="rId22"/>
    <p:sldId id="479" r:id="rId23"/>
    <p:sldId id="480" r:id="rId24"/>
    <p:sldId id="460"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C590F3-22F4-4878-B58B-0B16993AFB9F}" v="181" dt="2022-09-20T14:43:34.530"/>
    <p1510:client id="{23182542-5B11-4BA4-898F-4867B70B6A5E}" v="73" dt="2023-04-04T21:34:20.117"/>
    <p1510:client id="{34661A7B-F918-1FA1-55C5-C37D0C32353A}" v="94" dt="2022-09-21T12:09:34.790"/>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476"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0C2921-8A8E-4C8B-A74E-695D38AC5895}" type="datetimeFigureOut">
              <a:rPr lang="pt-BR" smtClean="0"/>
              <a:t>05/04/2023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F783E-5121-4194-99BC-0DC28914563D}" type="slidenum">
              <a:rPr lang="pt-BR" smtClean="0"/>
              <a:t>‹nº›</a:t>
            </a:fld>
            <a:endParaRPr lang="pt-BR"/>
          </a:p>
        </p:txBody>
      </p:sp>
    </p:spTree>
    <p:extLst>
      <p:ext uri="{BB962C8B-B14F-4D97-AF65-F5344CB8AC3E}">
        <p14:creationId xmlns:p14="http://schemas.microsoft.com/office/powerpoint/2010/main" val="369321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C9F5426-E33D-4DDE-8C9D-D8D88E65871E}" type="slidenum">
              <a:rPr lang="pt-BR" smtClean="0"/>
              <a:pPr/>
              <a:t>24</a:t>
            </a:fld>
            <a:endParaRPr lang="pt-BR"/>
          </a:p>
        </p:txBody>
      </p:sp>
    </p:spTree>
    <p:extLst>
      <p:ext uri="{BB962C8B-B14F-4D97-AF65-F5344CB8AC3E}">
        <p14:creationId xmlns:p14="http://schemas.microsoft.com/office/powerpoint/2010/main" val="1198303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título Mestre</a:t>
            </a:r>
          </a:p>
        </p:txBody>
      </p:sp>
      <p:sp>
        <p:nvSpPr>
          <p:cNvPr id="3" name="Subtítulo 2"/>
          <p:cNvSpPr>
            <a:spLocks noGrp="1"/>
          </p:cNvSpPr>
          <p:nvPr>
            <p:ph type="subTitle" idx="1"/>
          </p:nvPr>
        </p:nvSpPr>
        <p:spPr>
          <a:xfrm>
            <a:off x="1828800" y="383664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1A5B88A-10AA-45BC-900F-25F88E43E00C}" type="datetimeFigureOut">
              <a:rPr lang="pt-BR" smtClean="0"/>
              <a:t>05/04/2023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187E810-78B1-41F5-A2C9-C902F3255415}" type="slidenum">
              <a:rPr lang="pt-BR" smtClean="0"/>
              <a:t>‹nº›</a:t>
            </a:fld>
            <a:endParaRPr lang="pt-BR"/>
          </a:p>
        </p:txBody>
      </p:sp>
      <p:pic>
        <p:nvPicPr>
          <p:cNvPr id="7" name="Picture 2" descr="C:\Users\ricardo-citolin\Desktop\AGERGS Arquivos\Imagens\agergs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5894" y="332656"/>
            <a:ext cx="1967871" cy="152460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p:cNvGrpSpPr/>
          <p:nvPr/>
        </p:nvGrpSpPr>
        <p:grpSpPr>
          <a:xfrm>
            <a:off x="-240704" y="5805264"/>
            <a:ext cx="12663773" cy="288032"/>
            <a:chOff x="-180528" y="5877272"/>
            <a:chExt cx="9497830" cy="288032"/>
          </a:xfrm>
        </p:grpSpPr>
        <p:cxnSp>
          <p:nvCxnSpPr>
            <p:cNvPr id="9" name="Conector reto 8"/>
            <p:cNvCxnSpPr/>
            <p:nvPr userDrawn="1"/>
          </p:nvCxnSpPr>
          <p:spPr>
            <a:xfrm>
              <a:off x="-180528" y="5877272"/>
              <a:ext cx="8100392"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 name="Conector reto 9"/>
            <p:cNvCxnSpPr/>
            <p:nvPr userDrawn="1"/>
          </p:nvCxnSpPr>
          <p:spPr>
            <a:xfrm>
              <a:off x="395536" y="6021288"/>
              <a:ext cx="8244531" cy="0"/>
            </a:xfrm>
            <a:prstGeom prst="line">
              <a:avLst/>
            </a:prstGeom>
            <a:ln>
              <a:solidFill>
                <a:srgbClr val="FFFF00"/>
              </a:solidFill>
            </a:ln>
          </p:spPr>
          <p:style>
            <a:lnRef idx="3">
              <a:schemeClr val="accent2"/>
            </a:lnRef>
            <a:fillRef idx="0">
              <a:schemeClr val="accent2"/>
            </a:fillRef>
            <a:effectRef idx="2">
              <a:schemeClr val="accent2"/>
            </a:effectRef>
            <a:fontRef idx="minor">
              <a:schemeClr val="tx1"/>
            </a:fontRef>
          </p:style>
        </p:cxnSp>
        <p:cxnSp>
          <p:nvCxnSpPr>
            <p:cNvPr id="12" name="Conector reto 11"/>
            <p:cNvCxnSpPr/>
            <p:nvPr userDrawn="1"/>
          </p:nvCxnSpPr>
          <p:spPr>
            <a:xfrm>
              <a:off x="1072771" y="6165304"/>
              <a:ext cx="8244531" cy="0"/>
            </a:xfrm>
            <a:prstGeom prst="line">
              <a:avLst/>
            </a:prstGeom>
            <a:ln>
              <a:solidFill>
                <a:srgbClr val="00B050"/>
              </a:solidFill>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45679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1A5B88A-10AA-45BC-900F-25F88E43E00C}" type="datetimeFigureOut">
              <a:rPr lang="pt-BR" smtClean="0"/>
              <a:t>05/04/2023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11568608" y="1"/>
            <a:ext cx="623392" cy="365125"/>
          </a:xfrm>
        </p:spPr>
        <p:txBody>
          <a:bodyPr/>
          <a:lstStyle/>
          <a:p>
            <a:fld id="{7187E810-78B1-41F5-A2C9-C902F3255415}" type="slidenum">
              <a:rPr lang="pt-BR" smtClean="0"/>
              <a:t>‹nº›</a:t>
            </a:fld>
            <a:endParaRPr lang="pt-BR"/>
          </a:p>
        </p:txBody>
      </p:sp>
      <p:grpSp>
        <p:nvGrpSpPr>
          <p:cNvPr id="13" name="Grupo 12"/>
          <p:cNvGrpSpPr/>
          <p:nvPr/>
        </p:nvGrpSpPr>
        <p:grpSpPr>
          <a:xfrm>
            <a:off x="-3409056" y="-2475656"/>
            <a:ext cx="15169685" cy="9096770"/>
            <a:chOff x="-2556792" y="-2475656"/>
            <a:chExt cx="11377264" cy="9096770"/>
          </a:xfrm>
        </p:grpSpPr>
        <p:grpSp>
          <p:nvGrpSpPr>
            <p:cNvPr id="12" name="Grupo 11"/>
            <p:cNvGrpSpPr/>
            <p:nvPr userDrawn="1"/>
          </p:nvGrpSpPr>
          <p:grpSpPr>
            <a:xfrm>
              <a:off x="-237726" y="5877272"/>
              <a:ext cx="9058198" cy="743842"/>
              <a:chOff x="-237726" y="5877272"/>
              <a:chExt cx="9058198" cy="743842"/>
            </a:xfrm>
          </p:grpSpPr>
          <p:pic>
            <p:nvPicPr>
              <p:cNvPr id="5" name="Picture 2" descr="C:\Users\ricardo-citolin\Desktop\AGERGS Arquivos\Imagens\AGERGS.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00392" y="5877272"/>
                <a:ext cx="720080" cy="74384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ector reto 5"/>
              <p:cNvCxnSpPr/>
              <p:nvPr userDrawn="1"/>
            </p:nvCxnSpPr>
            <p:spPr>
              <a:xfrm>
                <a:off x="-237726" y="6309320"/>
                <a:ext cx="8136904" cy="0"/>
              </a:xfrm>
              <a:prstGeom prst="line">
                <a:avLst/>
              </a:prstGeom>
              <a:ln/>
            </p:spPr>
            <p:style>
              <a:lnRef idx="2">
                <a:schemeClr val="accent2"/>
              </a:lnRef>
              <a:fillRef idx="0">
                <a:schemeClr val="accent2"/>
              </a:fillRef>
              <a:effectRef idx="1">
                <a:schemeClr val="accent2"/>
              </a:effectRef>
              <a:fontRef idx="minor">
                <a:schemeClr val="tx1"/>
              </a:fontRef>
            </p:style>
          </p:cxnSp>
        </p:grpSp>
        <p:grpSp>
          <p:nvGrpSpPr>
            <p:cNvPr id="11" name="Grupo 10"/>
            <p:cNvGrpSpPr/>
            <p:nvPr userDrawn="1"/>
          </p:nvGrpSpPr>
          <p:grpSpPr>
            <a:xfrm>
              <a:off x="-2556792" y="-2475656"/>
              <a:ext cx="6452396" cy="6452396"/>
              <a:chOff x="-2418144" y="-2329990"/>
              <a:chExt cx="6452396" cy="6452396"/>
            </a:xfrm>
          </p:grpSpPr>
          <p:grpSp>
            <p:nvGrpSpPr>
              <p:cNvPr id="10" name="Grupo 9"/>
              <p:cNvGrpSpPr/>
              <p:nvPr userDrawn="1"/>
            </p:nvGrpSpPr>
            <p:grpSpPr>
              <a:xfrm>
                <a:off x="-898291" y="-2329990"/>
                <a:ext cx="3132064" cy="6452396"/>
                <a:chOff x="-898291" y="-2329990"/>
                <a:chExt cx="3132064" cy="6452396"/>
              </a:xfrm>
            </p:grpSpPr>
            <p:sp>
              <p:nvSpPr>
                <p:cNvPr id="8" name="Lua 7"/>
                <p:cNvSpPr/>
                <p:nvPr userDrawn="1"/>
              </p:nvSpPr>
              <p:spPr>
                <a:xfrm rot="2567070">
                  <a:off x="-767849" y="-2329990"/>
                  <a:ext cx="3001622" cy="6452396"/>
                </a:xfrm>
                <a:prstGeom prst="mo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sp>
              <p:nvSpPr>
                <p:cNvPr id="7" name="Lua 6"/>
                <p:cNvSpPr/>
                <p:nvPr userDrawn="1"/>
              </p:nvSpPr>
              <p:spPr>
                <a:xfrm rot="2387043">
                  <a:off x="-898291" y="-2329990"/>
                  <a:ext cx="3001622" cy="6452396"/>
                </a:xfrm>
                <a:prstGeom prst="mo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pSp>
          <p:sp>
            <p:nvSpPr>
              <p:cNvPr id="9" name="Lua 8"/>
              <p:cNvSpPr/>
              <p:nvPr userDrawn="1"/>
            </p:nvSpPr>
            <p:spPr>
              <a:xfrm rot="2859163">
                <a:off x="-692757" y="-2287563"/>
                <a:ext cx="3001622" cy="6452396"/>
              </a:xfrm>
              <a:prstGeom prst="mo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pSp>
      </p:grpSp>
    </p:spTree>
    <p:extLst>
      <p:ext uri="{BB962C8B-B14F-4D97-AF65-F5344CB8AC3E}">
        <p14:creationId xmlns:p14="http://schemas.microsoft.com/office/powerpoint/2010/main" val="190506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Slide de título">
    <p:bg>
      <p:bgPr>
        <a:solidFill>
          <a:schemeClr val="bg1">
            <a:lumMod val="85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título Mestre</a:t>
            </a:r>
          </a:p>
        </p:txBody>
      </p:sp>
      <p:sp>
        <p:nvSpPr>
          <p:cNvPr id="3" name="Subtítulo 2"/>
          <p:cNvSpPr>
            <a:spLocks noGrp="1"/>
          </p:cNvSpPr>
          <p:nvPr>
            <p:ph type="subTitle" idx="1"/>
          </p:nvPr>
        </p:nvSpPr>
        <p:spPr>
          <a:xfrm>
            <a:off x="1828800" y="383664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1A5B88A-10AA-45BC-900F-25F88E43E00C}" type="datetimeFigureOut">
              <a:rPr lang="pt-BR" smtClean="0"/>
              <a:t>05/04/2023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187E810-78B1-41F5-A2C9-C902F3255415}" type="slidenum">
              <a:rPr lang="pt-BR" smtClean="0"/>
              <a:t>‹nº›</a:t>
            </a:fld>
            <a:endParaRPr lang="pt-BR"/>
          </a:p>
        </p:txBody>
      </p:sp>
      <p:pic>
        <p:nvPicPr>
          <p:cNvPr id="7" name="Picture 2" descr="C:\Users\ricardo-citolin\Desktop\AGERGS Arquivos\Imagens\agergs logo.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35894" y="332656"/>
            <a:ext cx="1967871" cy="152460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p:cNvGrpSpPr/>
          <p:nvPr/>
        </p:nvGrpSpPr>
        <p:grpSpPr>
          <a:xfrm>
            <a:off x="-240704" y="5805264"/>
            <a:ext cx="12663773" cy="288032"/>
            <a:chOff x="-180528" y="5877272"/>
            <a:chExt cx="9497830" cy="288032"/>
          </a:xfrm>
        </p:grpSpPr>
        <p:cxnSp>
          <p:nvCxnSpPr>
            <p:cNvPr id="9" name="Conector reto 8"/>
            <p:cNvCxnSpPr/>
            <p:nvPr userDrawn="1"/>
          </p:nvCxnSpPr>
          <p:spPr>
            <a:xfrm>
              <a:off x="-180528" y="5877272"/>
              <a:ext cx="8100392"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0" name="Conector reto 9"/>
            <p:cNvCxnSpPr/>
            <p:nvPr userDrawn="1"/>
          </p:nvCxnSpPr>
          <p:spPr>
            <a:xfrm>
              <a:off x="395536" y="6021288"/>
              <a:ext cx="8244531" cy="0"/>
            </a:xfrm>
            <a:prstGeom prst="line">
              <a:avLst/>
            </a:prstGeom>
            <a:ln>
              <a:solidFill>
                <a:srgbClr val="FFFF00"/>
              </a:solidFill>
            </a:ln>
          </p:spPr>
          <p:style>
            <a:lnRef idx="3">
              <a:schemeClr val="accent2"/>
            </a:lnRef>
            <a:fillRef idx="0">
              <a:schemeClr val="accent2"/>
            </a:fillRef>
            <a:effectRef idx="2">
              <a:schemeClr val="accent2"/>
            </a:effectRef>
            <a:fontRef idx="minor">
              <a:schemeClr val="tx1"/>
            </a:fontRef>
          </p:style>
        </p:cxnSp>
        <p:cxnSp>
          <p:nvCxnSpPr>
            <p:cNvPr id="12" name="Conector reto 11"/>
            <p:cNvCxnSpPr/>
            <p:nvPr userDrawn="1"/>
          </p:nvCxnSpPr>
          <p:spPr>
            <a:xfrm>
              <a:off x="1072771" y="6165304"/>
              <a:ext cx="8244531" cy="0"/>
            </a:xfrm>
            <a:prstGeom prst="line">
              <a:avLst/>
            </a:prstGeom>
            <a:ln>
              <a:solidFill>
                <a:srgbClr val="00B050"/>
              </a:solidFill>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8800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ítulo e conteúdo">
    <p:spTree>
      <p:nvGrpSpPr>
        <p:cNvPr id="1" name=""/>
        <p:cNvGrpSpPr/>
        <p:nvPr/>
      </p:nvGrpSpPr>
      <p:grpSpPr>
        <a:xfrm>
          <a:off x="0" y="0"/>
          <a:ext cx="0" cy="0"/>
          <a:chOff x="0" y="0"/>
          <a:chExt cx="0" cy="0"/>
        </a:xfrm>
      </p:grpSpPr>
      <p:sp>
        <p:nvSpPr>
          <p:cNvPr id="23" name="Título 22"/>
          <p:cNvSpPr>
            <a:spLocks noGrp="1"/>
          </p:cNvSpPr>
          <p:nvPr>
            <p:ph type="title"/>
          </p:nvPr>
        </p:nvSpPr>
        <p:spPr>
          <a:xfrm>
            <a:off x="1103446" y="274638"/>
            <a:ext cx="9985109" cy="778098"/>
          </a:xfrm>
        </p:spPr>
        <p:txBody>
          <a:bodyPr>
            <a:normAutofit/>
          </a:bodyPr>
          <a:lstStyle>
            <a:lvl1pPr>
              <a:defRPr sz="3200" b="1"/>
            </a:lvl1pPr>
          </a:lstStyle>
          <a:p>
            <a:r>
              <a:rPr lang="pt-BR"/>
              <a:t>Clique para editar o título Mestre</a:t>
            </a:r>
          </a:p>
        </p:txBody>
      </p:sp>
      <p:sp>
        <p:nvSpPr>
          <p:cNvPr id="3" name="Espaço Reservado para Conteúdo 2"/>
          <p:cNvSpPr>
            <a:spLocks noGrp="1"/>
          </p:cNvSpPr>
          <p:nvPr>
            <p:ph idx="1"/>
          </p:nvPr>
        </p:nvSpPr>
        <p:spPr>
          <a:xfrm>
            <a:off x="609600" y="1196753"/>
            <a:ext cx="10972800" cy="4929411"/>
          </a:xfrm>
        </p:spPr>
        <p:txBody>
          <a:bodyPr/>
          <a:lstStyle>
            <a:lvl1pPr algn="just">
              <a:defRPr/>
            </a:lvl1pPr>
            <a:lvl2pPr marL="742950" indent="-285750" algn="just">
              <a:buFont typeface="Courier New" panose="02070309020205020404" pitchFamily="49" charset="0"/>
              <a:buChar char="o"/>
              <a:defRPr/>
            </a:lvl2pPr>
            <a:lvl3pPr marL="1143000" indent="-228600" algn="just">
              <a:buFont typeface="Wingdings" panose="05000000000000000000" pitchFamily="2" charset="2"/>
              <a:buChar char="§"/>
              <a:defRPr/>
            </a:lvl3pPr>
            <a:lvl4pPr algn="just">
              <a:defRPr/>
            </a:lvl4pPr>
            <a:lvl5pPr algn="just">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1A5B88A-10AA-45BC-900F-25F88E43E00C}" type="datetimeFigureOut">
              <a:rPr lang="pt-BR" smtClean="0"/>
              <a:t>05/04/2023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11568608" y="1"/>
            <a:ext cx="623392" cy="365125"/>
          </a:xfrm>
        </p:spPr>
        <p:txBody>
          <a:bodyPr/>
          <a:lstStyle/>
          <a:p>
            <a:fld id="{7187E810-78B1-41F5-A2C9-C902F3255415}" type="slidenum">
              <a:rPr lang="pt-BR" smtClean="0"/>
              <a:t>‹nº›</a:t>
            </a:fld>
            <a:endParaRPr lang="pt-BR"/>
          </a:p>
        </p:txBody>
      </p:sp>
      <p:grpSp>
        <p:nvGrpSpPr>
          <p:cNvPr id="7" name="Grupo 6"/>
          <p:cNvGrpSpPr/>
          <p:nvPr/>
        </p:nvGrpSpPr>
        <p:grpSpPr>
          <a:xfrm>
            <a:off x="-3409056" y="-2475656"/>
            <a:ext cx="15169685" cy="9096770"/>
            <a:chOff x="-2556792" y="-2475656"/>
            <a:chExt cx="11377264" cy="9096770"/>
          </a:xfrm>
        </p:grpSpPr>
        <p:grpSp>
          <p:nvGrpSpPr>
            <p:cNvPr id="8" name="Grupo 7"/>
            <p:cNvGrpSpPr/>
            <p:nvPr userDrawn="1"/>
          </p:nvGrpSpPr>
          <p:grpSpPr>
            <a:xfrm>
              <a:off x="-237726" y="5877272"/>
              <a:ext cx="9058198" cy="743842"/>
              <a:chOff x="-237726" y="5877272"/>
              <a:chExt cx="9058198" cy="743842"/>
            </a:xfrm>
          </p:grpSpPr>
          <p:pic>
            <p:nvPicPr>
              <p:cNvPr id="14" name="Picture 2" descr="C:\Users\ricardo-citolin\Desktop\AGERGS Arquivos\Imagens\AGERGS.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00392" y="5877272"/>
                <a:ext cx="720080" cy="743842"/>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Conector reto 14"/>
              <p:cNvCxnSpPr/>
              <p:nvPr userDrawn="1"/>
            </p:nvCxnSpPr>
            <p:spPr>
              <a:xfrm>
                <a:off x="-237726" y="6309320"/>
                <a:ext cx="8136904" cy="0"/>
              </a:xfrm>
              <a:prstGeom prst="line">
                <a:avLst/>
              </a:prstGeom>
              <a:ln/>
            </p:spPr>
            <p:style>
              <a:lnRef idx="2">
                <a:schemeClr val="accent2"/>
              </a:lnRef>
              <a:fillRef idx="0">
                <a:schemeClr val="accent2"/>
              </a:fillRef>
              <a:effectRef idx="1">
                <a:schemeClr val="accent2"/>
              </a:effectRef>
              <a:fontRef idx="minor">
                <a:schemeClr val="tx1"/>
              </a:fontRef>
            </p:style>
          </p:cxnSp>
        </p:grpSp>
        <p:grpSp>
          <p:nvGrpSpPr>
            <p:cNvPr id="9" name="Grupo 8"/>
            <p:cNvGrpSpPr/>
            <p:nvPr userDrawn="1"/>
          </p:nvGrpSpPr>
          <p:grpSpPr>
            <a:xfrm>
              <a:off x="-2556792" y="-2475656"/>
              <a:ext cx="6452396" cy="6452396"/>
              <a:chOff x="-2418144" y="-2329990"/>
              <a:chExt cx="6452396" cy="6452396"/>
            </a:xfrm>
          </p:grpSpPr>
          <p:grpSp>
            <p:nvGrpSpPr>
              <p:cNvPr id="10" name="Grupo 9"/>
              <p:cNvGrpSpPr/>
              <p:nvPr userDrawn="1"/>
            </p:nvGrpSpPr>
            <p:grpSpPr>
              <a:xfrm>
                <a:off x="-898291" y="-2329990"/>
                <a:ext cx="3132064" cy="6452396"/>
                <a:chOff x="-898291" y="-2329990"/>
                <a:chExt cx="3132064" cy="6452396"/>
              </a:xfrm>
            </p:grpSpPr>
            <p:sp>
              <p:nvSpPr>
                <p:cNvPr id="12" name="Lua 11"/>
                <p:cNvSpPr/>
                <p:nvPr userDrawn="1"/>
              </p:nvSpPr>
              <p:spPr>
                <a:xfrm rot="2567070">
                  <a:off x="-767849" y="-2329990"/>
                  <a:ext cx="3001622" cy="6452396"/>
                </a:xfrm>
                <a:prstGeom prst="mo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sp>
              <p:nvSpPr>
                <p:cNvPr id="13" name="Lua 12"/>
                <p:cNvSpPr/>
                <p:nvPr userDrawn="1"/>
              </p:nvSpPr>
              <p:spPr>
                <a:xfrm rot="2387043">
                  <a:off x="-898291" y="-2329990"/>
                  <a:ext cx="3001622" cy="6452396"/>
                </a:xfrm>
                <a:prstGeom prst="mo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pSp>
          <p:sp>
            <p:nvSpPr>
              <p:cNvPr id="11" name="Lua 10"/>
              <p:cNvSpPr/>
              <p:nvPr userDrawn="1"/>
            </p:nvSpPr>
            <p:spPr>
              <a:xfrm rot="2859163">
                <a:off x="-692757" y="-2287563"/>
                <a:ext cx="3001622" cy="6452396"/>
              </a:xfrm>
              <a:prstGeom prst="mo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pSp>
      </p:grpSp>
    </p:spTree>
    <p:extLst>
      <p:ext uri="{BB962C8B-B14F-4D97-AF65-F5344CB8AC3E}">
        <p14:creationId xmlns:p14="http://schemas.microsoft.com/office/powerpoint/2010/main" val="111989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103446" y="274638"/>
            <a:ext cx="9985109" cy="778098"/>
          </a:xfrm>
        </p:spPr>
        <p:txBody>
          <a:bodyPr>
            <a:normAutofit/>
          </a:bodyPr>
          <a:lstStyle>
            <a:lvl1pPr>
              <a:defRPr sz="3200" b="1"/>
            </a:lvl1pPr>
          </a:lstStyle>
          <a:p>
            <a:r>
              <a:rPr lang="pt-BR"/>
              <a:t>Clique para editar o título Mestre</a:t>
            </a:r>
          </a:p>
        </p:txBody>
      </p:sp>
      <p:sp>
        <p:nvSpPr>
          <p:cNvPr id="3" name="Espaço Reservado para Data 2"/>
          <p:cNvSpPr>
            <a:spLocks noGrp="1"/>
          </p:cNvSpPr>
          <p:nvPr>
            <p:ph type="dt" sz="half" idx="10"/>
          </p:nvPr>
        </p:nvSpPr>
        <p:spPr/>
        <p:txBody>
          <a:bodyPr/>
          <a:lstStyle>
            <a:lvl1pPr>
              <a:defRPr>
                <a:solidFill>
                  <a:schemeClr val="bg1">
                    <a:lumMod val="50000"/>
                  </a:schemeClr>
                </a:solidFill>
              </a:defRPr>
            </a:lvl1pPr>
          </a:lstStyle>
          <a:p>
            <a:fld id="{C1A5B88A-10AA-45BC-900F-25F88E43E00C}" type="datetimeFigureOut">
              <a:rPr lang="pt-BR" smtClean="0"/>
              <a:t>05/04/2023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11568608" y="1"/>
            <a:ext cx="623392" cy="365125"/>
          </a:xfrm>
        </p:spPr>
        <p:txBody>
          <a:bodyPr/>
          <a:lstStyle/>
          <a:p>
            <a:fld id="{7187E810-78B1-41F5-A2C9-C902F3255415}" type="slidenum">
              <a:rPr lang="pt-BR" smtClean="0"/>
              <a:t>‹nº›</a:t>
            </a:fld>
            <a:endParaRPr lang="pt-BR"/>
          </a:p>
        </p:txBody>
      </p:sp>
      <p:grpSp>
        <p:nvGrpSpPr>
          <p:cNvPr id="6" name="Grupo 5"/>
          <p:cNvGrpSpPr/>
          <p:nvPr/>
        </p:nvGrpSpPr>
        <p:grpSpPr>
          <a:xfrm>
            <a:off x="-3409056" y="-2475656"/>
            <a:ext cx="15169685" cy="9096770"/>
            <a:chOff x="-2556792" y="-2475656"/>
            <a:chExt cx="11377264" cy="9096770"/>
          </a:xfrm>
        </p:grpSpPr>
        <p:grpSp>
          <p:nvGrpSpPr>
            <p:cNvPr id="7" name="Grupo 6"/>
            <p:cNvGrpSpPr/>
            <p:nvPr userDrawn="1"/>
          </p:nvGrpSpPr>
          <p:grpSpPr>
            <a:xfrm>
              <a:off x="-237726" y="5877272"/>
              <a:ext cx="9058198" cy="743842"/>
              <a:chOff x="-237726" y="5877272"/>
              <a:chExt cx="9058198" cy="743842"/>
            </a:xfrm>
          </p:grpSpPr>
          <p:pic>
            <p:nvPicPr>
              <p:cNvPr id="13" name="Picture 2" descr="C:\Users\ricardo-citolin\Desktop\AGERGS Arquivos\Imagens\AGERGS.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00392" y="5877272"/>
                <a:ext cx="720080" cy="74384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Conector reto 13"/>
              <p:cNvCxnSpPr/>
              <p:nvPr userDrawn="1"/>
            </p:nvCxnSpPr>
            <p:spPr>
              <a:xfrm>
                <a:off x="-237726" y="6309320"/>
                <a:ext cx="8136904" cy="0"/>
              </a:xfrm>
              <a:prstGeom prst="line">
                <a:avLst/>
              </a:prstGeom>
              <a:ln/>
            </p:spPr>
            <p:style>
              <a:lnRef idx="2">
                <a:schemeClr val="accent2"/>
              </a:lnRef>
              <a:fillRef idx="0">
                <a:schemeClr val="accent2"/>
              </a:fillRef>
              <a:effectRef idx="1">
                <a:schemeClr val="accent2"/>
              </a:effectRef>
              <a:fontRef idx="minor">
                <a:schemeClr val="tx1"/>
              </a:fontRef>
            </p:style>
          </p:cxnSp>
        </p:grpSp>
        <p:grpSp>
          <p:nvGrpSpPr>
            <p:cNvPr id="8" name="Grupo 7"/>
            <p:cNvGrpSpPr/>
            <p:nvPr userDrawn="1"/>
          </p:nvGrpSpPr>
          <p:grpSpPr>
            <a:xfrm>
              <a:off x="-2556792" y="-2475656"/>
              <a:ext cx="6452396" cy="6452396"/>
              <a:chOff x="-2418144" y="-2329990"/>
              <a:chExt cx="6452396" cy="6452396"/>
            </a:xfrm>
          </p:grpSpPr>
          <p:grpSp>
            <p:nvGrpSpPr>
              <p:cNvPr id="9" name="Grupo 8"/>
              <p:cNvGrpSpPr/>
              <p:nvPr userDrawn="1"/>
            </p:nvGrpSpPr>
            <p:grpSpPr>
              <a:xfrm>
                <a:off x="-898291" y="-2329990"/>
                <a:ext cx="3132064" cy="6452396"/>
                <a:chOff x="-898291" y="-2329990"/>
                <a:chExt cx="3132064" cy="6452396"/>
              </a:xfrm>
            </p:grpSpPr>
            <p:sp>
              <p:nvSpPr>
                <p:cNvPr id="11" name="Lua 10"/>
                <p:cNvSpPr/>
                <p:nvPr userDrawn="1"/>
              </p:nvSpPr>
              <p:spPr>
                <a:xfrm rot="2567070">
                  <a:off x="-767849" y="-2329990"/>
                  <a:ext cx="3001622" cy="6452396"/>
                </a:xfrm>
                <a:prstGeom prst="mo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sp>
              <p:nvSpPr>
                <p:cNvPr id="12" name="Lua 11"/>
                <p:cNvSpPr/>
                <p:nvPr userDrawn="1"/>
              </p:nvSpPr>
              <p:spPr>
                <a:xfrm rot="2387043">
                  <a:off x="-898291" y="-2329990"/>
                  <a:ext cx="3001622" cy="6452396"/>
                </a:xfrm>
                <a:prstGeom prst="mo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pSp>
          <p:sp>
            <p:nvSpPr>
              <p:cNvPr id="10" name="Lua 9"/>
              <p:cNvSpPr/>
              <p:nvPr userDrawn="1"/>
            </p:nvSpPr>
            <p:spPr>
              <a:xfrm rot="2859163">
                <a:off x="-692757" y="-2287563"/>
                <a:ext cx="3001622" cy="6452396"/>
              </a:xfrm>
              <a:prstGeom prst="mo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pSp>
      </p:grpSp>
    </p:spTree>
    <p:extLst>
      <p:ext uri="{BB962C8B-B14F-4D97-AF65-F5344CB8AC3E}">
        <p14:creationId xmlns:p14="http://schemas.microsoft.com/office/powerpoint/2010/main" val="176192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C1A5B88A-10AA-45BC-900F-25F88E43E00C}" type="datetimeFigureOut">
              <a:rPr lang="pt-BR" smtClean="0"/>
              <a:t>05/04/2023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187E810-78B1-41F5-A2C9-C902F3255415}" type="slidenum">
              <a:rPr lang="pt-BR" smtClean="0"/>
              <a:t>‹nº›</a:t>
            </a:fld>
            <a:endParaRPr lang="pt-BR"/>
          </a:p>
        </p:txBody>
      </p:sp>
    </p:spTree>
    <p:extLst>
      <p:ext uri="{BB962C8B-B14F-4D97-AF65-F5344CB8AC3E}">
        <p14:creationId xmlns:p14="http://schemas.microsoft.com/office/powerpoint/2010/main" val="276179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C1A5B88A-10AA-45BC-900F-25F88E43E00C}" type="datetimeFigureOut">
              <a:rPr lang="pt-BR" smtClean="0"/>
              <a:t>05/04/2023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187E810-78B1-41F5-A2C9-C902F3255415}" type="slidenum">
              <a:rPr lang="pt-BR" smtClean="0"/>
              <a:t>‹nº›</a:t>
            </a:fld>
            <a:endParaRPr lang="pt-BR"/>
          </a:p>
        </p:txBody>
      </p:sp>
    </p:spTree>
    <p:extLst>
      <p:ext uri="{BB962C8B-B14F-4D97-AF65-F5344CB8AC3E}">
        <p14:creationId xmlns:p14="http://schemas.microsoft.com/office/powerpoint/2010/main" val="286890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Espaço Reservado para Data 3"/>
          <p:cNvSpPr>
            <a:spLocks noGrp="1"/>
          </p:cNvSpPr>
          <p:nvPr>
            <p:ph type="dt" sz="half" idx="10"/>
          </p:nvPr>
        </p:nvSpPr>
        <p:spPr/>
        <p:txBody>
          <a:bodyPr/>
          <a:lstStyle/>
          <a:p>
            <a:fld id="{C1A5B88A-10AA-45BC-900F-25F88E43E00C}" type="datetimeFigureOut">
              <a:rPr lang="pt-BR" smtClean="0"/>
              <a:t>05/04/2023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187E810-78B1-41F5-A2C9-C902F3255415}" type="slidenum">
              <a:rPr lang="pt-BR" smtClean="0"/>
              <a:t>‹nº›</a:t>
            </a:fld>
            <a:endParaRPr lang="pt-BR"/>
          </a:p>
        </p:txBody>
      </p:sp>
    </p:spTree>
    <p:extLst>
      <p:ext uri="{BB962C8B-B14F-4D97-AF65-F5344CB8AC3E}">
        <p14:creationId xmlns:p14="http://schemas.microsoft.com/office/powerpoint/2010/main" val="393759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1A5B88A-10AA-45BC-900F-25F88E43E00C}" type="datetimeFigureOut">
              <a:rPr lang="pt-BR" smtClean="0"/>
              <a:t>05/04/2023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187E810-78B1-41F5-A2C9-C902F3255415}" type="slidenum">
              <a:rPr lang="pt-BR" smtClean="0"/>
              <a:t>‹nº›</a:t>
            </a:fld>
            <a:endParaRPr lang="pt-BR"/>
          </a:p>
        </p:txBody>
      </p:sp>
    </p:spTree>
    <p:extLst>
      <p:ext uri="{BB962C8B-B14F-4D97-AF65-F5344CB8AC3E}">
        <p14:creationId xmlns:p14="http://schemas.microsoft.com/office/powerpoint/2010/main" val="113837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1A5B88A-10AA-45BC-900F-25F88E43E00C}" type="datetimeFigureOut">
              <a:rPr lang="pt-BR" smtClean="0"/>
              <a:t>05/04/2023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187E810-78B1-41F5-A2C9-C902F3255415}" type="slidenum">
              <a:rPr lang="pt-BR" smtClean="0"/>
              <a:t>‹nº›</a:t>
            </a:fld>
            <a:endParaRPr lang="pt-BR"/>
          </a:p>
        </p:txBody>
      </p:sp>
      <p:sp>
        <p:nvSpPr>
          <p:cNvPr id="10" name="Título 1"/>
          <p:cNvSpPr txBox="1">
            <a:spLocks/>
          </p:cNvSpPr>
          <p:nvPr/>
        </p:nvSpPr>
        <p:spPr>
          <a:xfrm>
            <a:off x="1103446" y="274638"/>
            <a:ext cx="9985109"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a:solidFill>
                  <a:schemeClr val="tx1"/>
                </a:solidFill>
                <a:latin typeface="+mj-lt"/>
                <a:ea typeface="+mj-ea"/>
                <a:cs typeface="+mj-cs"/>
              </a:defRPr>
            </a:lvl1pPr>
          </a:lstStyle>
          <a:p>
            <a:r>
              <a:rPr lang="pt-BR" sz="3200"/>
              <a:t>Clique para editar o título mestre</a:t>
            </a:r>
          </a:p>
        </p:txBody>
      </p:sp>
    </p:spTree>
    <p:extLst>
      <p:ext uri="{BB962C8B-B14F-4D97-AF65-F5344CB8AC3E}">
        <p14:creationId xmlns:p14="http://schemas.microsoft.com/office/powerpoint/2010/main" val="259625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5B88A-10AA-45BC-900F-25F88E43E00C}" type="datetimeFigureOut">
              <a:rPr lang="pt-BR" smtClean="0"/>
              <a:t>05/04/2023</a:t>
            </a:fld>
            <a:endParaRPr lang="pt-BR"/>
          </a:p>
        </p:txBody>
      </p:sp>
      <p:sp>
        <p:nvSpPr>
          <p:cNvPr id="5" name="Espaço Reservado para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7E810-78B1-41F5-A2C9-C902F3255415}" type="slidenum">
              <a:rPr lang="pt-BR" smtClean="0"/>
              <a:t>‹nº›</a:t>
            </a:fld>
            <a:endParaRPr lang="pt-BR"/>
          </a:p>
        </p:txBody>
      </p:sp>
    </p:spTree>
    <p:extLst>
      <p:ext uri="{BB962C8B-B14F-4D97-AF65-F5344CB8AC3E}">
        <p14:creationId xmlns:p14="http://schemas.microsoft.com/office/powerpoint/2010/main" val="374902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C85BBF-E846-47F6-A511-3B8B6E50944E}"/>
              </a:ext>
            </a:extLst>
          </p:cNvPr>
          <p:cNvSpPr>
            <a:spLocks noGrp="1"/>
          </p:cNvSpPr>
          <p:nvPr>
            <p:ph type="ctrTitle"/>
          </p:nvPr>
        </p:nvSpPr>
        <p:spPr>
          <a:xfrm>
            <a:off x="745588" y="42881"/>
            <a:ext cx="10605583" cy="4261106"/>
          </a:xfrm>
        </p:spPr>
        <p:txBody>
          <a:bodyPr>
            <a:normAutofit fontScale="90000"/>
          </a:bodyPr>
          <a:lstStyle/>
          <a:p>
            <a:pPr>
              <a:lnSpc>
                <a:spcPct val="130000"/>
              </a:lnSpc>
            </a:pPr>
            <a:r>
              <a:rPr lang="pt-BR" sz="2800" b="1" i="0" u="sng" dirty="0" smtClean="0">
                <a:effectLst/>
                <a:latin typeface="+mn-lt"/>
              </a:rPr>
              <a:t/>
            </a:r>
            <a:br>
              <a:rPr lang="pt-BR" sz="2800" b="1" i="0" u="sng" dirty="0" smtClean="0">
                <a:effectLst/>
                <a:latin typeface="+mn-lt"/>
              </a:rPr>
            </a:br>
            <a:r>
              <a:rPr lang="pt-BR" sz="2800" b="1" u="sng" dirty="0" smtClean="0">
                <a:latin typeface="+mn-lt"/>
              </a:rPr>
              <a:t/>
            </a:r>
            <a:br>
              <a:rPr lang="pt-BR" sz="2800" b="1" u="sng" dirty="0" smtClean="0">
                <a:latin typeface="+mn-lt"/>
              </a:rPr>
            </a:br>
            <a:r>
              <a:rPr lang="pt-BR" sz="2800" b="1" u="sng" dirty="0" smtClean="0">
                <a:latin typeface="+mn-lt"/>
              </a:rPr>
              <a:t/>
            </a:r>
            <a:br>
              <a:rPr lang="pt-BR" sz="2800" b="1" u="sng" dirty="0" smtClean="0">
                <a:latin typeface="+mn-lt"/>
              </a:rPr>
            </a:br>
            <a:r>
              <a:rPr lang="pt-BR" sz="2800" b="1" u="sng" dirty="0" smtClean="0">
                <a:latin typeface="+mn-lt"/>
              </a:rPr>
              <a:t/>
            </a:r>
            <a:br>
              <a:rPr lang="pt-BR" sz="2800" b="1" u="sng" dirty="0" smtClean="0">
                <a:latin typeface="+mn-lt"/>
              </a:rPr>
            </a:br>
            <a:r>
              <a:rPr lang="pt-BR" sz="2800" b="1" u="sng" dirty="0" smtClean="0">
                <a:latin typeface="+mn-lt"/>
              </a:rPr>
              <a:t/>
            </a:r>
            <a:br>
              <a:rPr lang="pt-BR" sz="2800" b="1" u="sng" dirty="0" smtClean="0">
                <a:latin typeface="+mn-lt"/>
              </a:rPr>
            </a:br>
            <a:r>
              <a:rPr lang="pt-BR" sz="2800" b="1" u="sng" dirty="0" smtClean="0">
                <a:latin typeface="+mn-lt"/>
              </a:rPr>
              <a:t/>
            </a:r>
            <a:br>
              <a:rPr lang="pt-BR" sz="2800" b="1" u="sng" dirty="0" smtClean="0">
                <a:latin typeface="+mn-lt"/>
              </a:rPr>
            </a:br>
            <a:r>
              <a:rPr lang="pt-BR" sz="2800" b="1" u="sng" dirty="0" smtClean="0">
                <a:latin typeface="+mn-lt"/>
              </a:rPr>
              <a:t/>
            </a:r>
            <a:br>
              <a:rPr lang="pt-BR" sz="2800" b="1" u="sng" dirty="0" smtClean="0">
                <a:latin typeface="+mn-lt"/>
              </a:rPr>
            </a:br>
            <a:r>
              <a:rPr lang="pt-BR" sz="2800" b="1" u="sng" dirty="0" smtClean="0">
                <a:latin typeface="+mn-lt"/>
              </a:rPr>
              <a:t/>
            </a:r>
            <a:br>
              <a:rPr lang="pt-BR" sz="2800" b="1" u="sng" dirty="0" smtClean="0">
                <a:latin typeface="+mn-lt"/>
              </a:rPr>
            </a:br>
            <a:r>
              <a:rPr lang="pt-BR" sz="2800" b="1" dirty="0" smtClean="0">
                <a:effectLst>
                  <a:outerShdw blurRad="38100" dist="38100" dir="2700000" algn="tl">
                    <a:srgbClr val="000000">
                      <a:alpha val="43137"/>
                    </a:srgbClr>
                  </a:outerShdw>
                </a:effectLst>
                <a:latin typeface="+mn-lt"/>
                <a:ea typeface="Roboto"/>
                <a:cs typeface="Roboto"/>
              </a:rPr>
              <a:t>    </a:t>
            </a:r>
            <a:r>
              <a:rPr lang="pt-BR" sz="2800" dirty="0" smtClean="0">
                <a:effectLst>
                  <a:outerShdw blurRad="38100" dist="38100" dir="2700000" algn="tl">
                    <a:srgbClr val="000000">
                      <a:alpha val="43137"/>
                    </a:srgbClr>
                  </a:outerShdw>
                </a:effectLst>
                <a:latin typeface="+mn-lt"/>
                <a:ea typeface="Roboto"/>
                <a:cs typeface="Roboto"/>
              </a:rPr>
              <a:t>    </a:t>
            </a:r>
            <a:r>
              <a:rPr lang="pt-BR" sz="2800" i="0" dirty="0" smtClean="0">
                <a:effectLst>
                  <a:outerShdw blurRad="38100" dist="38100" dir="2700000" algn="tl">
                    <a:srgbClr val="000000">
                      <a:alpha val="43137"/>
                    </a:srgbClr>
                  </a:outerShdw>
                </a:effectLst>
                <a:latin typeface="+mn-lt"/>
                <a:ea typeface="Roboto"/>
                <a:cs typeface="Roboto"/>
              </a:rPr>
              <a:t>Audiência Pública N.º </a:t>
            </a:r>
            <a:r>
              <a:rPr lang="pt-BR" sz="2800" dirty="0" smtClean="0">
                <a:effectLst>
                  <a:outerShdw blurRad="38100" dist="38100" dir="2700000" algn="tl">
                    <a:srgbClr val="000000">
                      <a:alpha val="43137"/>
                    </a:srgbClr>
                  </a:outerShdw>
                </a:effectLst>
                <a:latin typeface="+mn-lt"/>
                <a:ea typeface="Roboto"/>
                <a:cs typeface="Roboto"/>
              </a:rPr>
              <a:t>01/2023 </a:t>
            </a:r>
            <a:r>
              <a:rPr lang="pt-BR" sz="2800" i="0" dirty="0" smtClean="0">
                <a:effectLst/>
                <a:latin typeface="+mn-lt"/>
              </a:rPr>
              <a:t/>
            </a:r>
            <a:br>
              <a:rPr lang="pt-BR" sz="2800" i="0" dirty="0" smtClean="0">
                <a:effectLst/>
                <a:latin typeface="+mn-lt"/>
              </a:rPr>
            </a:br>
            <a:r>
              <a:rPr lang="pt-BR" sz="2800" i="0" dirty="0" smtClean="0">
                <a:effectLst/>
                <a:latin typeface="+mn-lt"/>
              </a:rPr>
              <a:t/>
            </a:r>
            <a:br>
              <a:rPr lang="pt-BR" sz="2800" i="0" dirty="0" smtClean="0">
                <a:effectLst/>
                <a:latin typeface="+mn-lt"/>
              </a:rPr>
            </a:br>
            <a:r>
              <a:rPr lang="pt-BR" sz="2800" b="1" i="0" dirty="0" smtClean="0">
                <a:effectLst/>
                <a:latin typeface="+mn-lt"/>
              </a:rPr>
              <a:t/>
            </a:r>
            <a:br>
              <a:rPr lang="pt-BR" sz="2800" b="1" i="0" dirty="0" smtClean="0">
                <a:effectLst/>
                <a:latin typeface="+mn-lt"/>
              </a:rPr>
            </a:br>
            <a:r>
              <a:rPr lang="pt-BR" sz="2800" b="1" dirty="0" smtClean="0">
                <a:latin typeface="+mn-lt"/>
                <a:ea typeface="Roboto"/>
                <a:cs typeface="Roboto"/>
              </a:rPr>
              <a:t>Resolução Normativa para disciplinar a aplicação de sanções nos contratos de Concessão de Rodovias</a:t>
            </a:r>
            <a:endParaRPr lang="pt-BR" sz="2800" b="1" i="0" dirty="0">
              <a:effectLst/>
              <a:latin typeface="+mn-lt"/>
              <a:ea typeface="Roboto"/>
              <a:cs typeface="Roboto"/>
            </a:endParaRPr>
          </a:p>
        </p:txBody>
      </p:sp>
      <p:sp>
        <p:nvSpPr>
          <p:cNvPr id="12" name="Título 1">
            <a:extLst>
              <a:ext uri="{FF2B5EF4-FFF2-40B4-BE49-F238E27FC236}">
                <a16:creationId xmlns:a16="http://schemas.microsoft.com/office/drawing/2014/main" xmlns="" id="{E4C22B08-A30E-116A-C1C1-200F2E5C4240}"/>
              </a:ext>
            </a:extLst>
          </p:cNvPr>
          <p:cNvSpPr txBox="1">
            <a:spLocks/>
          </p:cNvSpPr>
          <p:nvPr/>
        </p:nvSpPr>
        <p:spPr>
          <a:xfrm>
            <a:off x="1245476" y="1970691"/>
            <a:ext cx="9869214" cy="102475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a:solidFill>
                  <a:schemeClr val="bg1">
                    <a:lumMod val="50000"/>
                  </a:schemeClr>
                </a:solidFill>
              </a:rPr>
              <a:t>Agência Estadual de Regulação</a:t>
            </a:r>
            <a:br>
              <a:rPr lang="pt-BR" sz="3000">
                <a:solidFill>
                  <a:schemeClr val="bg1">
                    <a:lumMod val="50000"/>
                  </a:schemeClr>
                </a:solidFill>
              </a:rPr>
            </a:br>
            <a:r>
              <a:rPr lang="pt-BR" sz="3000">
                <a:solidFill>
                  <a:schemeClr val="bg1">
                    <a:lumMod val="50000"/>
                  </a:schemeClr>
                </a:solidFill>
              </a:rPr>
              <a:t>dos Serviços Públicos Delegados</a:t>
            </a:r>
            <a:br>
              <a:rPr lang="pt-BR" sz="3000">
                <a:solidFill>
                  <a:schemeClr val="bg1">
                    <a:lumMod val="50000"/>
                  </a:schemeClr>
                </a:solidFill>
              </a:rPr>
            </a:br>
            <a:r>
              <a:rPr lang="pt-BR" sz="3000">
                <a:solidFill>
                  <a:schemeClr val="bg1">
                    <a:lumMod val="50000"/>
                  </a:schemeClr>
                </a:solidFill>
              </a:rPr>
              <a:t>do Rio Grande do Sul</a:t>
            </a:r>
          </a:p>
        </p:txBody>
      </p:sp>
    </p:spTree>
    <p:extLst>
      <p:ext uri="{BB962C8B-B14F-4D97-AF65-F5344CB8AC3E}">
        <p14:creationId xmlns:p14="http://schemas.microsoft.com/office/powerpoint/2010/main" val="81149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Grupos de Infrações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539978"/>
          </a:xfrm>
          <a:prstGeom prst="rect">
            <a:avLst/>
          </a:prstGeom>
          <a:noFill/>
        </p:spPr>
        <p:txBody>
          <a:bodyPr wrap="square">
            <a:spAutoFit/>
          </a:bodyPr>
          <a:lstStyle/>
          <a:p>
            <a:pPr marL="87313" algn="just">
              <a:lnSpc>
                <a:spcPct val="150000"/>
              </a:lnSpc>
            </a:pPr>
            <a:r>
              <a:rPr lang="pt-BR" sz="2800" dirty="0" smtClean="0"/>
              <a:t>Exemplos de infrações do </a:t>
            </a:r>
            <a:r>
              <a:rPr lang="pt-BR" sz="2800" b="1" dirty="0" smtClean="0"/>
              <a:t>Grupo A</a:t>
            </a:r>
            <a:r>
              <a:rPr lang="pt-BR" sz="2800" dirty="0" smtClean="0"/>
              <a:t>:</a:t>
            </a:r>
          </a:p>
          <a:p>
            <a:pPr marL="342900" indent="-342900" fontAlgn="base">
              <a:buFontTx/>
              <a:buChar char="-"/>
            </a:pPr>
            <a:r>
              <a:rPr lang="pt-BR" sz="2400" dirty="0" smtClean="0"/>
              <a:t>deixar</a:t>
            </a:r>
            <a:r>
              <a:rPr lang="pt-BR" sz="2400" dirty="0"/>
              <a:t> de manter acessíveis, a qualquer tempo, aos usuários, por meio eletrônico, telefônico e impresso, as informações relativas aos seus direitos e obrigações;  </a:t>
            </a:r>
            <a:endParaRPr lang="pt-BR" sz="2400" dirty="0" smtClean="0"/>
          </a:p>
          <a:p>
            <a:pPr marL="342900" indent="-342900" fontAlgn="base">
              <a:buFontTx/>
              <a:buChar char="-"/>
            </a:pPr>
            <a:r>
              <a:rPr lang="pt-BR" sz="2400" dirty="0" smtClean="0"/>
              <a:t>operar </a:t>
            </a:r>
            <a:r>
              <a:rPr lang="pt-BR" sz="2400" dirty="0"/>
              <a:t>o Centro de Controle Operacional (CCO) sem um Sistema de Gerencialmente Operacional (SGO) instalado</a:t>
            </a:r>
            <a:r>
              <a:rPr lang="pt-BR" sz="2400" dirty="0" smtClean="0"/>
              <a:t>;</a:t>
            </a:r>
          </a:p>
          <a:p>
            <a:pPr marL="342900" indent="-342900" fontAlgn="base">
              <a:buFontTx/>
              <a:buChar char="-"/>
            </a:pPr>
            <a:r>
              <a:rPr lang="pt-BR" sz="2400" dirty="0" smtClean="0"/>
              <a:t>deixar </a:t>
            </a:r>
            <a:r>
              <a:rPr lang="pt-BR" sz="2400" dirty="0"/>
              <a:t>de disponibilizar informações, a qualquer tempo, por meio eletrônico, telefônico, impresso e por meio de placas de sinalização, sobre as formas de comunicação dos usuários com a concessionária e a Ouvidoria da AGERGS</a:t>
            </a:r>
            <a:r>
              <a:rPr lang="pt-BR" sz="2400" dirty="0" smtClean="0"/>
              <a:t>;</a:t>
            </a:r>
          </a:p>
          <a:p>
            <a:pPr marL="342900" indent="-342900" fontAlgn="base">
              <a:buFontTx/>
              <a:buChar char="-"/>
            </a:pPr>
            <a:r>
              <a:rPr lang="pt-BR" sz="2400" dirty="0" smtClean="0"/>
              <a:t>deixar</a:t>
            </a:r>
            <a:r>
              <a:rPr lang="pt-BR" sz="2400" dirty="0"/>
              <a:t> de disponibilizar ou de manter acessíveis, a qualquer tempo, meios de sugestões e reclamações previstos em contrato para uso dos usuários; </a:t>
            </a:r>
            <a:endParaRPr lang="pt-BR" sz="2400" dirty="0" smtClean="0"/>
          </a:p>
          <a:p>
            <a:pPr marL="342900" indent="-342900" fontAlgn="base">
              <a:buFontTx/>
              <a:buChar char="-"/>
            </a:pPr>
            <a:r>
              <a:rPr lang="pt-BR" sz="2400" dirty="0" smtClean="0"/>
              <a:t>deixar</a:t>
            </a:r>
            <a:r>
              <a:rPr lang="pt-BR" sz="2400" dirty="0"/>
              <a:t> de manter marcos quilométricos ou mantê-los em más condições de visibilidade, por prazo superior a 72 (setenta e duas) </a:t>
            </a:r>
            <a:r>
              <a:rPr lang="pt-BR" sz="2400" dirty="0" smtClean="0"/>
              <a:t>horas;</a:t>
            </a:r>
          </a:p>
          <a:p>
            <a:pPr marL="342900" indent="-342900" fontAlgn="base">
              <a:buFontTx/>
              <a:buChar char="-"/>
            </a:pPr>
            <a:r>
              <a:rPr lang="pt-BR" sz="2400" dirty="0" smtClean="0"/>
              <a:t>deixar</a:t>
            </a:r>
            <a:r>
              <a:rPr lang="pt-BR" sz="2400" dirty="0"/>
              <a:t> de comunicar, por escrito, à AGERGS o início e/ou o término de cada obra e/ou a paralisação e reinício de cada </a:t>
            </a:r>
            <a:r>
              <a:rPr lang="pt-BR" sz="2400" dirty="0" smtClean="0"/>
              <a:t>obra</a:t>
            </a:r>
            <a:r>
              <a:rPr lang="pt-BR" sz="2400" dirty="0"/>
              <a:t>.</a:t>
            </a:r>
          </a:p>
        </p:txBody>
      </p:sp>
    </p:spTree>
    <p:extLst>
      <p:ext uri="{BB962C8B-B14F-4D97-AF65-F5344CB8AC3E}">
        <p14:creationId xmlns:p14="http://schemas.microsoft.com/office/powerpoint/2010/main" val="2602247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Grupos de Infrações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478423"/>
          </a:xfrm>
          <a:prstGeom prst="rect">
            <a:avLst/>
          </a:prstGeom>
          <a:noFill/>
        </p:spPr>
        <p:txBody>
          <a:bodyPr wrap="square">
            <a:spAutoFit/>
          </a:bodyPr>
          <a:lstStyle/>
          <a:p>
            <a:pPr marL="87313" algn="just">
              <a:lnSpc>
                <a:spcPct val="150000"/>
              </a:lnSpc>
            </a:pPr>
            <a:r>
              <a:rPr lang="pt-BR" sz="2800" dirty="0" smtClean="0"/>
              <a:t>Exemplos de infrações do </a:t>
            </a:r>
            <a:r>
              <a:rPr lang="pt-BR" sz="2800" b="1" dirty="0" smtClean="0"/>
              <a:t>Grupo B</a:t>
            </a:r>
            <a:r>
              <a:rPr lang="pt-BR" sz="2800" dirty="0" smtClean="0"/>
              <a:t>:</a:t>
            </a:r>
          </a:p>
          <a:p>
            <a:pPr marL="342900" indent="-342900" fontAlgn="base">
              <a:buFontTx/>
              <a:buChar char="-"/>
            </a:pPr>
            <a:r>
              <a:rPr lang="pt-BR" sz="2200" dirty="0" smtClean="0"/>
              <a:t>cometer</a:t>
            </a:r>
            <a:r>
              <a:rPr lang="pt-BR" sz="2200" dirty="0"/>
              <a:t> infração de idêntica natureza já punida com pena de advertência, no prazo de um ano contado a partir da emissão da respectiva  decisão definitiva da AGERGS sobre a primeira </a:t>
            </a:r>
            <a:r>
              <a:rPr lang="pt-BR" sz="2200" dirty="0" smtClean="0"/>
              <a:t>infração; </a:t>
            </a:r>
          </a:p>
          <a:p>
            <a:pPr marL="342900" indent="-342900" fontAlgn="base">
              <a:buFontTx/>
              <a:buChar char="-"/>
            </a:pPr>
            <a:r>
              <a:rPr lang="pt-BR" sz="2200" dirty="0" smtClean="0"/>
              <a:t>deixar </a:t>
            </a:r>
            <a:r>
              <a:rPr lang="pt-BR" sz="2200" dirty="0"/>
              <a:t>de executar os serviços de conservação das instalações, áreas operacionais e bens vinculados à concessão por prazo superior a 72 horas após a ocorrência de evento que comprometa suas condições normais de uso e a integridade do bem; </a:t>
            </a:r>
            <a:endParaRPr lang="pt-BR" sz="2200" dirty="0" smtClean="0"/>
          </a:p>
          <a:p>
            <a:pPr marL="342900" indent="-342900" fontAlgn="base">
              <a:buFontTx/>
              <a:buChar char="-"/>
            </a:pPr>
            <a:r>
              <a:rPr lang="pt-BR" sz="2200" dirty="0" smtClean="0"/>
              <a:t>deixar</a:t>
            </a:r>
            <a:r>
              <a:rPr lang="pt-BR" sz="2200" dirty="0"/>
              <a:t> de manter ou manter sinalização vertical indicativa dos valores das tarifas vigentes de forma não visível aos usuários; </a:t>
            </a:r>
            <a:endParaRPr lang="pt-BR" sz="2200" dirty="0" smtClean="0"/>
          </a:p>
          <a:p>
            <a:pPr marL="342900" indent="-342900" fontAlgn="base">
              <a:buFontTx/>
              <a:buChar char="-"/>
            </a:pPr>
            <a:r>
              <a:rPr lang="pt-BR" sz="2200" dirty="0" smtClean="0"/>
              <a:t>deixar</a:t>
            </a:r>
            <a:r>
              <a:rPr lang="pt-BR" sz="2200" dirty="0"/>
              <a:t> vegetação com altura superior a 30 (trinta) centímetros em canteiro central e na faixa de domínio, ou superior a 10 (dez) centímetros em trevos, acessos, praças de pedágio e postos de pesagem ou de acordo com o especificado no PER, se este fizer referência diversa; </a:t>
            </a:r>
            <a:endParaRPr lang="pt-BR" sz="2200" dirty="0" smtClean="0"/>
          </a:p>
          <a:p>
            <a:pPr marL="342900" indent="-342900" fontAlgn="base">
              <a:buFontTx/>
              <a:buChar char="-"/>
            </a:pPr>
            <a:r>
              <a:rPr lang="pt-BR" sz="2200" dirty="0" smtClean="0"/>
              <a:t>apresentar </a:t>
            </a:r>
            <a:r>
              <a:rPr lang="pt-BR" sz="2200" dirty="0"/>
              <a:t>com atraso injustificado as informações requisitadas pela </a:t>
            </a:r>
            <a:r>
              <a:rPr lang="pt-BR" sz="2200" dirty="0" smtClean="0"/>
              <a:t>AGERGS;</a:t>
            </a:r>
          </a:p>
          <a:p>
            <a:pPr marL="342900" indent="-342900" fontAlgn="base">
              <a:buFontTx/>
              <a:buChar char="-"/>
            </a:pPr>
            <a:r>
              <a:rPr lang="pt-BR" sz="2200" dirty="0" smtClean="0"/>
              <a:t>entregar </a:t>
            </a:r>
            <a:r>
              <a:rPr lang="pt-BR" sz="2200" dirty="0"/>
              <a:t>à AGERGS o Relatório Técnico, Operacional, Físico e Financeiro (RETOFF) com imprecisões, salvo erros meramente formais</a:t>
            </a:r>
            <a:r>
              <a:rPr lang="pt-BR" sz="2200" dirty="0" smtClean="0"/>
              <a:t>;</a:t>
            </a:r>
            <a:endParaRPr lang="pt-BR" sz="2200" dirty="0"/>
          </a:p>
        </p:txBody>
      </p:sp>
    </p:spTree>
    <p:extLst>
      <p:ext uri="{BB962C8B-B14F-4D97-AF65-F5344CB8AC3E}">
        <p14:creationId xmlns:p14="http://schemas.microsoft.com/office/powerpoint/2010/main" val="3889196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Grupos de Infrações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909310"/>
          </a:xfrm>
          <a:prstGeom prst="rect">
            <a:avLst/>
          </a:prstGeom>
          <a:noFill/>
        </p:spPr>
        <p:txBody>
          <a:bodyPr wrap="square">
            <a:spAutoFit/>
          </a:bodyPr>
          <a:lstStyle/>
          <a:p>
            <a:pPr marL="87313" algn="just">
              <a:lnSpc>
                <a:spcPct val="150000"/>
              </a:lnSpc>
            </a:pPr>
            <a:r>
              <a:rPr lang="pt-BR" sz="2800" dirty="0" smtClean="0"/>
              <a:t>Exemplos de infrações do </a:t>
            </a:r>
            <a:r>
              <a:rPr lang="pt-BR" sz="2800" b="1" dirty="0" smtClean="0"/>
              <a:t>Grupo C</a:t>
            </a:r>
            <a:r>
              <a:rPr lang="pt-BR" sz="2800" dirty="0" smtClean="0"/>
              <a:t>:</a:t>
            </a:r>
          </a:p>
          <a:p>
            <a:pPr marL="342900" indent="-342900">
              <a:buFontTx/>
              <a:buChar char="-"/>
            </a:pPr>
            <a:r>
              <a:rPr lang="pt-BR" sz="2400" dirty="0" smtClean="0"/>
              <a:t>deixar </a:t>
            </a:r>
            <a:r>
              <a:rPr lang="pt-BR" sz="2400" dirty="0"/>
              <a:t>de responder, injustificadamente, informações aos usuários, conforme previsto na legislação aplicável; </a:t>
            </a:r>
            <a:r>
              <a:rPr lang="pt-BR" sz="2400" dirty="0" smtClean="0"/>
              <a:t> </a:t>
            </a:r>
          </a:p>
          <a:p>
            <a:pPr marL="342900" indent="-342900">
              <a:buFontTx/>
              <a:buChar char="-"/>
            </a:pPr>
            <a:r>
              <a:rPr lang="pt-BR" sz="2400" dirty="0" smtClean="0"/>
              <a:t>deixar</a:t>
            </a:r>
            <a:r>
              <a:rPr lang="pt-BR" sz="2400" dirty="0"/>
              <a:t> de liberar a passagem nas cancelas nas respectivas praças em situações de atingimento do limite máximo de extensão de fila ou do tempo máximo de atendimento para pagamento do pedágio; </a:t>
            </a:r>
            <a:endParaRPr lang="pt-BR" sz="2400" dirty="0" smtClean="0"/>
          </a:p>
          <a:p>
            <a:pPr marL="342900" indent="-342900">
              <a:buFontTx/>
              <a:buChar char="-"/>
            </a:pPr>
            <a:r>
              <a:rPr lang="pt-BR" sz="2400" dirty="0" smtClean="0"/>
              <a:t>deixar </a:t>
            </a:r>
            <a:r>
              <a:rPr lang="pt-BR" sz="2400" dirty="0"/>
              <a:t>de corrigir depressões, abaulamentos (escorregamentos de massa asfáltica) ou áreas exsudadas na pista ou no acostamento, no prazo de 72 (setenta e duas) </a:t>
            </a:r>
            <a:r>
              <a:rPr lang="pt-BR" sz="2400" dirty="0" smtClean="0"/>
              <a:t>horas; </a:t>
            </a:r>
          </a:p>
          <a:p>
            <a:pPr marL="342900" indent="-342900">
              <a:buFontTx/>
              <a:buChar char="-"/>
            </a:pPr>
            <a:r>
              <a:rPr lang="pt-BR" sz="2400" dirty="0" smtClean="0"/>
              <a:t>deixar </a:t>
            </a:r>
            <a:r>
              <a:rPr lang="pt-BR" sz="2400" dirty="0"/>
              <a:t>de corrigir ou tapar buracos e panelas na pista ou no acostamento, no prazo de 24 (vinte e quatro) </a:t>
            </a:r>
            <a:r>
              <a:rPr lang="pt-BR" sz="2400" dirty="0" smtClean="0"/>
              <a:t>horas;</a:t>
            </a:r>
          </a:p>
          <a:p>
            <a:pPr marL="342900" indent="-342900">
              <a:buFontTx/>
              <a:buChar char="-"/>
            </a:pPr>
            <a:r>
              <a:rPr lang="pt-BR" sz="2400" dirty="0" smtClean="0"/>
              <a:t>permitir</a:t>
            </a:r>
            <a:r>
              <a:rPr lang="pt-BR" sz="2400" dirty="0"/>
              <a:t> que o pavimento rígido tenha o Índice de Condição do Pavimento (ICP) inferior aos valores previstos no Contrato de Concessão e no PER; </a:t>
            </a:r>
            <a:endParaRPr lang="pt-BR" sz="2400" dirty="0" smtClean="0"/>
          </a:p>
          <a:p>
            <a:pPr marL="342900" indent="-342900">
              <a:buFontTx/>
              <a:buChar char="-"/>
            </a:pPr>
            <a:r>
              <a:rPr lang="pt-BR" sz="2400" dirty="0" smtClean="0"/>
              <a:t>deixar </a:t>
            </a:r>
            <a:r>
              <a:rPr lang="pt-BR" sz="2400" dirty="0"/>
              <a:t>de manter atualizado, durante todo o prazo da concessão, o cadastro dos responsáveis técnicos legalmente habilitados para execução das atividades relacionadas à </a:t>
            </a:r>
            <a:r>
              <a:rPr lang="pt-BR" sz="2400" dirty="0" smtClean="0"/>
              <a:t>concessão</a:t>
            </a:r>
            <a:r>
              <a:rPr lang="pt-BR" sz="2400" dirty="0"/>
              <a:t>.</a:t>
            </a:r>
          </a:p>
        </p:txBody>
      </p:sp>
    </p:spTree>
    <p:extLst>
      <p:ext uri="{BB962C8B-B14F-4D97-AF65-F5344CB8AC3E}">
        <p14:creationId xmlns:p14="http://schemas.microsoft.com/office/powerpoint/2010/main" val="3981866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Grupos de Infrações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909310"/>
          </a:xfrm>
          <a:prstGeom prst="rect">
            <a:avLst/>
          </a:prstGeom>
          <a:noFill/>
        </p:spPr>
        <p:txBody>
          <a:bodyPr wrap="square">
            <a:spAutoFit/>
          </a:bodyPr>
          <a:lstStyle/>
          <a:p>
            <a:pPr marL="87313" algn="just">
              <a:lnSpc>
                <a:spcPct val="150000"/>
              </a:lnSpc>
            </a:pPr>
            <a:r>
              <a:rPr lang="pt-BR" sz="2800" dirty="0" smtClean="0"/>
              <a:t>Exemplos de infrações do </a:t>
            </a:r>
            <a:r>
              <a:rPr lang="pt-BR" sz="2800" b="1" dirty="0" smtClean="0"/>
              <a:t>Grupo D</a:t>
            </a:r>
            <a:r>
              <a:rPr lang="pt-BR" sz="2800" dirty="0" smtClean="0"/>
              <a:t>:</a:t>
            </a:r>
          </a:p>
          <a:p>
            <a:pPr marL="342900" indent="-342900" fontAlgn="base">
              <a:buFontTx/>
              <a:buChar char="-"/>
            </a:pPr>
            <a:r>
              <a:rPr lang="pt-BR" sz="2400" dirty="0" smtClean="0"/>
              <a:t>não</a:t>
            </a:r>
            <a:r>
              <a:rPr lang="pt-BR" sz="2400" dirty="0"/>
              <a:t> prestar, injustificadamente, informações requisitadas pela AGERGS no prazo estabelecido na legislação aplicável</a:t>
            </a:r>
            <a:r>
              <a:rPr lang="pt-BR" sz="2400" dirty="0" smtClean="0"/>
              <a:t>; </a:t>
            </a:r>
          </a:p>
          <a:p>
            <a:pPr marL="342900" indent="-342900" fontAlgn="base">
              <a:buFontTx/>
              <a:buChar char="-"/>
            </a:pPr>
            <a:r>
              <a:rPr lang="pt-BR" sz="2400" dirty="0" smtClean="0"/>
              <a:t>prestar </a:t>
            </a:r>
            <a:r>
              <a:rPr lang="pt-BR" sz="2400" dirty="0"/>
              <a:t>informações inverídicas à AGERGS</a:t>
            </a:r>
            <a:r>
              <a:rPr lang="pt-BR" sz="2400" dirty="0" smtClean="0"/>
              <a:t>;</a:t>
            </a:r>
          </a:p>
          <a:p>
            <a:pPr marL="342900" indent="-342900" fontAlgn="base">
              <a:buFontTx/>
              <a:buChar char="-"/>
            </a:pPr>
            <a:r>
              <a:rPr lang="pt-BR" sz="2400" dirty="0" smtClean="0"/>
              <a:t> deixar</a:t>
            </a:r>
            <a:r>
              <a:rPr lang="pt-BR" sz="2400" dirty="0"/>
              <a:t> de cumprir determinação da AGERGS no prazo estabelecido referente à qualidade dos serviços e à regulação econômica</a:t>
            </a:r>
            <a:r>
              <a:rPr lang="pt-BR" sz="2400" dirty="0" smtClean="0"/>
              <a:t>;</a:t>
            </a:r>
          </a:p>
          <a:p>
            <a:pPr marL="342900" indent="-342900" fontAlgn="base">
              <a:buFontTx/>
              <a:buChar char="-"/>
            </a:pPr>
            <a:r>
              <a:rPr lang="pt-BR" sz="2400" dirty="0" smtClean="0"/>
              <a:t>deixar</a:t>
            </a:r>
            <a:r>
              <a:rPr lang="pt-BR" sz="2400" dirty="0"/>
              <a:t> de providenciar socorro mecânico, na forma estabelecida pelo Contrato de Concessão e/ou pelo PER</a:t>
            </a:r>
            <a:r>
              <a:rPr lang="pt-BR" sz="2400" dirty="0" smtClean="0"/>
              <a:t>;</a:t>
            </a:r>
          </a:p>
          <a:p>
            <a:pPr marL="342900" indent="-342900" fontAlgn="base">
              <a:buFontTx/>
              <a:buChar char="-"/>
            </a:pPr>
            <a:r>
              <a:rPr lang="pt-BR" sz="2400" dirty="0" smtClean="0"/>
              <a:t>deixar </a:t>
            </a:r>
            <a:r>
              <a:rPr lang="pt-BR" sz="2400" dirty="0"/>
              <a:t>de manter elemento de proteção e segurança ou mantê-lo em condição que comprometa sua </a:t>
            </a:r>
            <a:r>
              <a:rPr lang="pt-BR" sz="2400" dirty="0" smtClean="0"/>
              <a:t>funcionalidade;</a:t>
            </a:r>
          </a:p>
          <a:p>
            <a:pPr marL="342900" indent="-342900" fontAlgn="base">
              <a:buFontTx/>
              <a:buChar char="-"/>
            </a:pPr>
            <a:r>
              <a:rPr lang="pt-BR" sz="2400" dirty="0" smtClean="0"/>
              <a:t>deixar </a:t>
            </a:r>
            <a:r>
              <a:rPr lang="pt-BR" sz="2400" dirty="0"/>
              <a:t>de implantar dispositivos de drenagem superficial de em </a:t>
            </a:r>
            <a:r>
              <a:rPr lang="pt-BR" sz="2400" dirty="0" smtClean="0"/>
              <a:t>terraplenos;</a:t>
            </a:r>
          </a:p>
          <a:p>
            <a:pPr marL="342900" indent="-342900" fontAlgn="base">
              <a:buFontTx/>
              <a:buChar char="-"/>
            </a:pPr>
            <a:r>
              <a:rPr lang="pt-BR" sz="2400" dirty="0" smtClean="0"/>
              <a:t>deixar </a:t>
            </a:r>
            <a:r>
              <a:rPr lang="pt-BR" sz="2400" dirty="0"/>
              <a:t>de promover a aferição das balanças</a:t>
            </a:r>
            <a:r>
              <a:rPr lang="pt-BR" sz="2400" dirty="0" smtClean="0"/>
              <a:t>;</a:t>
            </a:r>
          </a:p>
          <a:p>
            <a:pPr marL="342900" indent="-342900" fontAlgn="base">
              <a:buFontTx/>
              <a:buChar char="-"/>
            </a:pPr>
            <a:r>
              <a:rPr lang="pt-BR" sz="2400" dirty="0" smtClean="0"/>
              <a:t>não </a:t>
            </a:r>
            <a:r>
              <a:rPr lang="pt-BR" sz="2400" dirty="0"/>
              <a:t>apresentar à AGERGS ou proceder com atraso o cronograma físico-financeiro e o plano de </a:t>
            </a:r>
            <a:r>
              <a:rPr lang="pt-BR" sz="2400" dirty="0" smtClean="0"/>
              <a:t>investimentos.</a:t>
            </a:r>
            <a:r>
              <a:rPr lang="pt-BR" sz="2400" dirty="0"/>
              <a:t> </a:t>
            </a:r>
          </a:p>
          <a:p>
            <a:pPr fontAlgn="base"/>
            <a:r>
              <a:rPr lang="pt-BR" sz="2400" dirty="0"/>
              <a:t>	</a:t>
            </a:r>
          </a:p>
        </p:txBody>
      </p:sp>
    </p:spTree>
    <p:extLst>
      <p:ext uri="{BB962C8B-B14F-4D97-AF65-F5344CB8AC3E}">
        <p14:creationId xmlns:p14="http://schemas.microsoft.com/office/powerpoint/2010/main" val="2951692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Grupos de Infrações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6278642"/>
          </a:xfrm>
          <a:prstGeom prst="rect">
            <a:avLst/>
          </a:prstGeom>
          <a:noFill/>
        </p:spPr>
        <p:txBody>
          <a:bodyPr wrap="square">
            <a:spAutoFit/>
          </a:bodyPr>
          <a:lstStyle/>
          <a:p>
            <a:pPr marL="87313" algn="just">
              <a:lnSpc>
                <a:spcPct val="150000"/>
              </a:lnSpc>
            </a:pPr>
            <a:r>
              <a:rPr lang="pt-BR" sz="2800" dirty="0" smtClean="0"/>
              <a:t>Exemplos de infrações do </a:t>
            </a:r>
            <a:r>
              <a:rPr lang="pt-BR" sz="2800" b="1" dirty="0" smtClean="0"/>
              <a:t>Grupo E</a:t>
            </a:r>
            <a:r>
              <a:rPr lang="pt-BR" sz="2800" dirty="0" smtClean="0"/>
              <a:t>:</a:t>
            </a:r>
          </a:p>
          <a:p>
            <a:pPr marL="342900" indent="-342900" fontAlgn="base">
              <a:buFontTx/>
              <a:buChar char="-"/>
            </a:pPr>
            <a:r>
              <a:rPr lang="pt-BR" sz="2400" dirty="0" smtClean="0"/>
              <a:t>deixar</a:t>
            </a:r>
            <a:r>
              <a:rPr lang="pt-BR" sz="2400" dirty="0"/>
              <a:t> de cumprir determinação da AGERGS no prazo estabelecido referente à segurança de pessoas e bens públicos e privados</a:t>
            </a:r>
            <a:r>
              <a:rPr lang="pt-BR" sz="2400" dirty="0" smtClean="0"/>
              <a:t>; </a:t>
            </a:r>
          </a:p>
          <a:p>
            <a:pPr marL="342900" indent="-342900" fontAlgn="base">
              <a:buFontTx/>
              <a:buChar char="-"/>
            </a:pPr>
            <a:r>
              <a:rPr lang="pt-BR" sz="2400" dirty="0" smtClean="0"/>
              <a:t>deixar </a:t>
            </a:r>
            <a:r>
              <a:rPr lang="pt-BR" sz="2400" dirty="0"/>
              <a:t>de divulgar aos usuários as condições adversas ou problemas de segurança existentes na rodovia</a:t>
            </a:r>
            <a:r>
              <a:rPr lang="pt-BR" sz="2400" dirty="0" smtClean="0"/>
              <a:t>; </a:t>
            </a:r>
          </a:p>
          <a:p>
            <a:pPr marL="342900" indent="-342900" fontAlgn="base">
              <a:buFontTx/>
              <a:buChar char="-"/>
            </a:pPr>
            <a:r>
              <a:rPr lang="pt-BR" sz="2400" dirty="0" smtClean="0"/>
              <a:t>deixar</a:t>
            </a:r>
            <a:r>
              <a:rPr lang="pt-BR" sz="2400" dirty="0"/>
              <a:t> de manter a sinalização de emergência em conformidade com as normas técnicas vigentes; </a:t>
            </a:r>
            <a:endParaRPr lang="pt-BR" sz="2400" dirty="0" smtClean="0"/>
          </a:p>
          <a:p>
            <a:pPr marL="342900" indent="-342900" fontAlgn="base">
              <a:buFontTx/>
              <a:buChar char="-"/>
            </a:pPr>
            <a:r>
              <a:rPr lang="pt-BR" sz="2400" dirty="0" smtClean="0"/>
              <a:t>deixar </a:t>
            </a:r>
            <a:r>
              <a:rPr lang="pt-BR" sz="2400" dirty="0"/>
              <a:t>de realizar a monitoração dos elementos da rodovia, dos processos gerenciais ou outros que estejam previstos no Contrato de Concessão e no PER</a:t>
            </a:r>
            <a:r>
              <a:rPr lang="pt-BR" sz="2400" dirty="0" smtClean="0"/>
              <a:t>;</a:t>
            </a:r>
          </a:p>
          <a:p>
            <a:pPr marL="342900" indent="-342900" fontAlgn="base">
              <a:buFontTx/>
              <a:buChar char="-"/>
            </a:pPr>
            <a:r>
              <a:rPr lang="pt-BR" sz="2400" dirty="0" smtClean="0"/>
              <a:t>não </a:t>
            </a:r>
            <a:r>
              <a:rPr lang="pt-BR" sz="2400" dirty="0"/>
              <a:t>implantar o plano de contas, conforme padrão estipulado pela AGERGS</a:t>
            </a:r>
            <a:r>
              <a:rPr lang="pt-BR" sz="2400" dirty="0" smtClean="0"/>
              <a:t>;</a:t>
            </a:r>
          </a:p>
          <a:p>
            <a:pPr marL="342900" indent="-342900" fontAlgn="base">
              <a:buFontTx/>
              <a:buChar char="-"/>
            </a:pPr>
            <a:r>
              <a:rPr lang="pt-BR" sz="2400" dirty="0" smtClean="0"/>
              <a:t>deixar</a:t>
            </a:r>
            <a:r>
              <a:rPr lang="pt-BR" sz="2400" dirty="0"/>
              <a:t> de implementar medidas de atendimento a situações de emergência; </a:t>
            </a:r>
            <a:endParaRPr lang="pt-BR" sz="2400" dirty="0" smtClean="0"/>
          </a:p>
          <a:p>
            <a:pPr marL="342900" indent="-342900" fontAlgn="base">
              <a:buFontTx/>
              <a:buChar char="-"/>
            </a:pPr>
            <a:r>
              <a:rPr lang="pt-BR" sz="2400" dirty="0" smtClean="0"/>
              <a:t>cobrar</a:t>
            </a:r>
            <a:r>
              <a:rPr lang="pt-BR" sz="2400" dirty="0"/>
              <a:t> tarifa sem prévia autorização ou em valor superior ao autorizado pela AGERGS; </a:t>
            </a:r>
            <a:endParaRPr lang="pt-BR" sz="2400" dirty="0" smtClean="0"/>
          </a:p>
          <a:p>
            <a:pPr marL="342900" indent="-342900" fontAlgn="base">
              <a:buFontTx/>
              <a:buChar char="-"/>
            </a:pPr>
            <a:r>
              <a:rPr lang="pt-BR" sz="2400" dirty="0" smtClean="0"/>
              <a:t>deixar </a:t>
            </a:r>
            <a:r>
              <a:rPr lang="pt-BR" sz="2400" dirty="0"/>
              <a:t>de corrigir, no pavimento rígido, defeitos com grau de severidade alto, no prazo de 7 (sete) dias.</a:t>
            </a:r>
          </a:p>
          <a:p>
            <a:pPr fontAlgn="base"/>
            <a:r>
              <a:rPr lang="pt-BR" sz="2400" dirty="0"/>
              <a:t> </a:t>
            </a:r>
          </a:p>
          <a:p>
            <a:pPr fontAlgn="base"/>
            <a:r>
              <a:rPr lang="pt-BR" sz="2400" dirty="0"/>
              <a:t>	</a:t>
            </a:r>
          </a:p>
        </p:txBody>
      </p:sp>
    </p:spTree>
    <p:extLst>
      <p:ext uri="{BB962C8B-B14F-4D97-AF65-F5344CB8AC3E}">
        <p14:creationId xmlns:p14="http://schemas.microsoft.com/office/powerpoint/2010/main" val="1004067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Aplicação de Sanções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632311"/>
          </a:xfrm>
          <a:prstGeom prst="rect">
            <a:avLst/>
          </a:prstGeom>
          <a:noFill/>
        </p:spPr>
        <p:txBody>
          <a:bodyPr wrap="square">
            <a:spAutoFit/>
          </a:bodyPr>
          <a:lstStyle/>
          <a:p>
            <a:r>
              <a:rPr lang="pt-BR" sz="2400" dirty="0"/>
              <a:t>A aplicação de sanções em decorrência de infrações previstas </a:t>
            </a:r>
            <a:r>
              <a:rPr lang="pt-BR" sz="2400" dirty="0" smtClean="0"/>
              <a:t>não </a:t>
            </a:r>
            <a:r>
              <a:rPr lang="pt-BR" sz="2400" dirty="0"/>
              <a:t>impede as sanções à concessionária em razão de infrações específicas estabelecidas no contrato de concessão e seus anexos, bem como na legislação aplicável, observado o art. 7º desta Resolução.</a:t>
            </a:r>
          </a:p>
          <a:p>
            <a:endParaRPr lang="pt-BR" sz="2400" dirty="0" smtClean="0"/>
          </a:p>
          <a:p>
            <a:r>
              <a:rPr lang="pt-BR" sz="2400" dirty="0" smtClean="0"/>
              <a:t>A </a:t>
            </a:r>
            <a:r>
              <a:rPr lang="pt-BR" sz="2400" dirty="0"/>
              <a:t>aplicação de sanções pela AGERGS não interfere no cumprimento da obrigação contratual atribuída à concessionária e tampouco na aplicação do desconto de reequilíbrio.</a:t>
            </a:r>
          </a:p>
          <a:p>
            <a:r>
              <a:rPr lang="pt-BR" sz="2400" dirty="0"/>
              <a:t>		</a:t>
            </a:r>
          </a:p>
          <a:p>
            <a:r>
              <a:rPr lang="pt-BR" sz="2400" dirty="0" smtClean="0"/>
              <a:t>A </a:t>
            </a:r>
            <a:r>
              <a:rPr lang="pt-BR" sz="2400" dirty="0"/>
              <a:t>aplicação de sanções não exime a concessionária da reparação de danos ao Poder Concedente, usuários e terceiros em razão da prestação dos serviços concedidos.</a:t>
            </a:r>
          </a:p>
          <a:p>
            <a:endParaRPr lang="pt-BR" sz="2400" dirty="0" smtClean="0"/>
          </a:p>
          <a:p>
            <a:r>
              <a:rPr lang="pt-BR" sz="2400" dirty="0" smtClean="0"/>
              <a:t>A </a:t>
            </a:r>
            <a:r>
              <a:rPr lang="pt-BR" sz="2400" dirty="0"/>
              <a:t>sanção de advertência será aplicada mediante auto de infração, conforme procedimento específico estabelecido pela AGERGS. </a:t>
            </a:r>
            <a:r>
              <a:rPr lang="pt-BR" sz="2400" dirty="0" smtClean="0"/>
              <a:t>A empresa será considerada reincidente em caso de nova infração idêntica à da advertência aplicada em definitivo (4 anos).</a:t>
            </a:r>
            <a:r>
              <a:rPr lang="pt-BR" sz="2400" dirty="0"/>
              <a:t>	</a:t>
            </a:r>
          </a:p>
        </p:txBody>
      </p:sp>
    </p:spTree>
    <p:extLst>
      <p:ext uri="{BB962C8B-B14F-4D97-AF65-F5344CB8AC3E}">
        <p14:creationId xmlns:p14="http://schemas.microsoft.com/office/powerpoint/2010/main" val="3525936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Aplicação de Sanções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3046988"/>
          </a:xfrm>
          <a:prstGeom prst="rect">
            <a:avLst/>
          </a:prstGeom>
          <a:noFill/>
        </p:spPr>
        <p:txBody>
          <a:bodyPr wrap="square">
            <a:spAutoFit/>
          </a:bodyPr>
          <a:lstStyle/>
          <a:p>
            <a:r>
              <a:rPr lang="pt-BR" sz="2400" dirty="0" smtClean="0"/>
              <a:t>O total das </a:t>
            </a:r>
            <a:r>
              <a:rPr lang="pt-BR" sz="2400" dirty="0"/>
              <a:t>multas aplicáveis à concessionária em cada ano não poderão exceder a 3% (três por cento) do valor do faturamento anual bruto, apurado no ano imediatamente anterior ao da aplicação das sanções.</a:t>
            </a:r>
          </a:p>
          <a:p>
            <a:r>
              <a:rPr lang="pt-BR" sz="2400" dirty="0"/>
              <a:t> </a:t>
            </a:r>
            <a:endParaRPr lang="pt-BR" sz="2400" dirty="0" smtClean="0"/>
          </a:p>
          <a:p>
            <a:r>
              <a:rPr lang="pt-BR" sz="2400" dirty="0" smtClean="0"/>
              <a:t>No </a:t>
            </a:r>
            <a:r>
              <a:rPr lang="pt-BR" sz="2400" dirty="0"/>
              <a:t>caso do somatório das multas aplicadas pelo Poder Concedente e AGERGS exceder o limite previsto no caput, o valor das multas será recalculado por quem as aplicou, proporcionalmente ao montante aplicado por cada instituição, observado o limite de 3%.</a:t>
            </a:r>
          </a:p>
          <a:p>
            <a:r>
              <a:rPr lang="pt-BR" sz="2400" dirty="0"/>
              <a:t>	</a:t>
            </a:r>
          </a:p>
        </p:txBody>
      </p:sp>
    </p:spTree>
    <p:extLst>
      <p:ext uri="{BB962C8B-B14F-4D97-AF65-F5344CB8AC3E}">
        <p14:creationId xmlns:p14="http://schemas.microsoft.com/office/powerpoint/2010/main" val="124674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Aplicação de Sanções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4893647"/>
          </a:xfrm>
          <a:prstGeom prst="rect">
            <a:avLst/>
          </a:prstGeom>
          <a:noFill/>
        </p:spPr>
        <p:txBody>
          <a:bodyPr wrap="square">
            <a:spAutoFit/>
          </a:bodyPr>
          <a:lstStyle/>
          <a:p>
            <a:endParaRPr lang="pt-BR" sz="2400" dirty="0" smtClean="0"/>
          </a:p>
          <a:p>
            <a:r>
              <a:rPr lang="pt-BR" sz="2400" dirty="0" smtClean="0"/>
              <a:t>As </a:t>
            </a:r>
            <a:r>
              <a:rPr lang="pt-BR" sz="2400" dirty="0"/>
              <a:t>multas aplicáveis pela AGERGS poderão resultar do descumprimento de obrigação ou do atraso no adimplemento.</a:t>
            </a:r>
          </a:p>
          <a:p>
            <a:r>
              <a:rPr lang="pt-BR" sz="2400" dirty="0"/>
              <a:t>	</a:t>
            </a:r>
          </a:p>
          <a:p>
            <a:r>
              <a:rPr lang="pt-BR" sz="2400" dirty="0" smtClean="0"/>
              <a:t>Para </a:t>
            </a:r>
            <a:r>
              <a:rPr lang="pt-BR" sz="2400" dirty="0"/>
              <a:t>fins de caracterização da mora, a contagem do prazo inicia com a notificação recebida pela concessionária até a comunicação formal à AGERGS do cumprimento da obrigação. </a:t>
            </a:r>
          </a:p>
          <a:p>
            <a:endParaRPr lang="pt-BR" sz="2400" dirty="0" smtClean="0"/>
          </a:p>
          <a:p>
            <a:r>
              <a:rPr lang="pt-BR" sz="2400" dirty="0" smtClean="0"/>
              <a:t>O </a:t>
            </a:r>
            <a:r>
              <a:rPr lang="pt-BR" sz="2400" dirty="0"/>
              <a:t>processo sancionatório para aplicação de multa moratória será instaurado quando for atingido o prazo de 30 (trinta) dias corridos de inexecução contratual</a:t>
            </a:r>
            <a:r>
              <a:rPr lang="pt-BR" sz="2400" dirty="0" smtClean="0"/>
              <a:t>.</a:t>
            </a:r>
          </a:p>
          <a:p>
            <a:endParaRPr lang="pt-BR" sz="2400" dirty="0"/>
          </a:p>
          <a:p>
            <a:r>
              <a:rPr lang="pt-BR" sz="2400" dirty="0" smtClean="0"/>
              <a:t>Se a concessionária deixar de adimplir a multa após os 30 (trinta) dias da decisão final da AGERGS, será encaminhada para inscrição no CADIN até o efetivo pagamento. </a:t>
            </a:r>
            <a:endParaRPr lang="pt-BR" sz="2400" dirty="0"/>
          </a:p>
        </p:txBody>
      </p:sp>
    </p:spTree>
    <p:extLst>
      <p:ext uri="{BB962C8B-B14F-4D97-AF65-F5344CB8AC3E}">
        <p14:creationId xmlns:p14="http://schemas.microsoft.com/office/powerpoint/2010/main" val="367179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Dosimetria</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6001643"/>
          </a:xfrm>
          <a:prstGeom prst="rect">
            <a:avLst/>
          </a:prstGeom>
          <a:noFill/>
        </p:spPr>
        <p:txBody>
          <a:bodyPr wrap="square">
            <a:spAutoFit/>
          </a:bodyPr>
          <a:lstStyle/>
          <a:p>
            <a:pPr fontAlgn="base"/>
            <a:r>
              <a:rPr lang="pt-BR" sz="2400" b="1" dirty="0" smtClean="0"/>
              <a:t>Atenuantes:</a:t>
            </a:r>
            <a:r>
              <a:rPr lang="pt-BR" sz="2400" dirty="0" smtClean="0"/>
              <a:t> </a:t>
            </a:r>
            <a:endParaRPr lang="pt-BR" sz="2400" dirty="0"/>
          </a:p>
          <a:p>
            <a:pPr marL="342900" indent="-342900" fontAlgn="base">
              <a:buFontTx/>
              <a:buChar char="-"/>
            </a:pPr>
            <a:r>
              <a:rPr lang="pt-BR" sz="2400" dirty="0" smtClean="0"/>
              <a:t>o </a:t>
            </a:r>
            <a:r>
              <a:rPr lang="pt-BR" sz="2400" dirty="0"/>
              <a:t>reconhecimento da autoria da infração; </a:t>
            </a:r>
            <a:endParaRPr lang="pt-BR" sz="2400" dirty="0" smtClean="0"/>
          </a:p>
          <a:p>
            <a:pPr marL="342900" indent="-342900" fontAlgn="base">
              <a:buFontTx/>
              <a:buChar char="-"/>
            </a:pPr>
            <a:r>
              <a:rPr lang="pt-BR" sz="2400" dirty="0" smtClean="0"/>
              <a:t>a </a:t>
            </a:r>
            <a:r>
              <a:rPr lang="pt-BR" sz="2400" dirty="0"/>
              <a:t>adoção voluntária de providências eficazes para evitar ou mitigar as consequências da infração, ou para reparar, antes da decisão do processo ou de determinação da autoridade competente, os efeitos da infração</a:t>
            </a:r>
            <a:r>
              <a:rPr lang="pt-BR" sz="2400" dirty="0" smtClean="0"/>
              <a:t>.</a:t>
            </a:r>
          </a:p>
          <a:p>
            <a:pPr fontAlgn="base"/>
            <a:r>
              <a:rPr lang="pt-BR" sz="2400" b="1" dirty="0" smtClean="0"/>
              <a:t>Agravantes</a:t>
            </a:r>
            <a:r>
              <a:rPr lang="pt-BR" sz="2400" dirty="0" smtClean="0"/>
              <a:t>: </a:t>
            </a:r>
            <a:endParaRPr lang="pt-BR" sz="2400" dirty="0"/>
          </a:p>
          <a:p>
            <a:pPr fontAlgn="base"/>
            <a:r>
              <a:rPr lang="pt-BR" sz="2400" dirty="0"/>
              <a:t> </a:t>
            </a:r>
            <a:r>
              <a:rPr lang="pt-BR" sz="2400" dirty="0" smtClean="0"/>
              <a:t>- recusar </a:t>
            </a:r>
            <a:r>
              <a:rPr lang="pt-BR" sz="2400" dirty="0"/>
              <a:t>a adoção de medidas para reparação dos efeitos da </a:t>
            </a:r>
            <a:r>
              <a:rPr lang="pt-BR" sz="2400" dirty="0" smtClean="0"/>
              <a:t>infração;</a:t>
            </a:r>
          </a:p>
          <a:p>
            <a:pPr marL="342900" indent="-342900" fontAlgn="base">
              <a:buFontTx/>
              <a:buChar char="-"/>
            </a:pPr>
            <a:r>
              <a:rPr lang="pt-BR" sz="2400" dirty="0" smtClean="0"/>
              <a:t>levar </a:t>
            </a:r>
            <a:r>
              <a:rPr lang="pt-BR" sz="2400" dirty="0"/>
              <a:t>alguém à prática de infração, mediante coação, induzimento ou instigação, ou, ainda, mediante oferta de pagamento ou recompensa; </a:t>
            </a:r>
            <a:endParaRPr lang="pt-BR" sz="2400" dirty="0" smtClean="0"/>
          </a:p>
          <a:p>
            <a:pPr marL="342900" indent="-342900" fontAlgn="base">
              <a:buFontTx/>
              <a:buChar char="-"/>
            </a:pPr>
            <a:r>
              <a:rPr lang="pt-BR" sz="2400" dirty="0" smtClean="0"/>
              <a:t>praticar </a:t>
            </a:r>
            <a:r>
              <a:rPr lang="pt-BR" sz="2400" dirty="0"/>
              <a:t>a infração para facilitar ou assegurar a execução, a ocultação, a impunidade ou a vantagem de outra infração; </a:t>
            </a:r>
            <a:r>
              <a:rPr lang="pt-BR" sz="2400" dirty="0" smtClean="0"/>
              <a:t> auferir </a:t>
            </a:r>
            <a:r>
              <a:rPr lang="pt-BR" sz="2400" dirty="0"/>
              <a:t>vantagens em decorrência da </a:t>
            </a:r>
            <a:r>
              <a:rPr lang="pt-BR" sz="2400" dirty="0" smtClean="0"/>
              <a:t>infração;</a:t>
            </a:r>
          </a:p>
          <a:p>
            <a:pPr marL="342900" indent="-342900" fontAlgn="base">
              <a:buFontTx/>
              <a:buChar char="-"/>
            </a:pPr>
            <a:r>
              <a:rPr lang="pt-BR" sz="2400" dirty="0" smtClean="0"/>
              <a:t>expor </a:t>
            </a:r>
            <a:r>
              <a:rPr lang="pt-BR" sz="2400" dirty="0"/>
              <a:t>a risco a integridade física de pessoas</a:t>
            </a:r>
            <a:r>
              <a:rPr lang="pt-BR" sz="2400" dirty="0" smtClean="0"/>
              <a:t>;</a:t>
            </a:r>
          </a:p>
          <a:p>
            <a:pPr marL="342900" indent="-342900" fontAlgn="base">
              <a:buFontTx/>
              <a:buChar char="-"/>
            </a:pPr>
            <a:r>
              <a:rPr lang="pt-BR" sz="2400" dirty="0" smtClean="0"/>
              <a:t>destruir </a:t>
            </a:r>
            <a:r>
              <a:rPr lang="pt-BR" sz="2400" dirty="0"/>
              <a:t>bens públicos, parcial ou </a:t>
            </a:r>
            <a:r>
              <a:rPr lang="pt-BR" sz="2400" dirty="0" smtClean="0"/>
              <a:t>totalmente;</a:t>
            </a:r>
          </a:p>
          <a:p>
            <a:pPr marL="342900" indent="-342900" fontAlgn="base">
              <a:buFontTx/>
              <a:buChar char="-"/>
            </a:pPr>
            <a:r>
              <a:rPr lang="pt-BR" sz="2400" dirty="0" smtClean="0"/>
              <a:t>não </a:t>
            </a:r>
            <a:r>
              <a:rPr lang="pt-BR" sz="2400" dirty="0"/>
              <a:t>corrigir a infração no prazo determinado no Auto de Infração</a:t>
            </a:r>
            <a:r>
              <a:rPr lang="pt-BR" sz="2400" dirty="0" smtClean="0"/>
              <a:t>;</a:t>
            </a:r>
          </a:p>
          <a:p>
            <a:pPr marL="342900" indent="-342900" fontAlgn="base">
              <a:buFontTx/>
              <a:buChar char="-"/>
            </a:pPr>
            <a:r>
              <a:rPr lang="pt-BR" sz="2400" dirty="0" smtClean="0"/>
              <a:t>Agir com dolo; reincidência.</a:t>
            </a:r>
          </a:p>
          <a:p>
            <a:pPr fontAlgn="base"/>
            <a:endParaRPr lang="pt-BR" sz="2400" dirty="0"/>
          </a:p>
        </p:txBody>
      </p:sp>
    </p:spTree>
    <p:extLst>
      <p:ext uri="{BB962C8B-B14F-4D97-AF65-F5344CB8AC3E}">
        <p14:creationId xmlns:p14="http://schemas.microsoft.com/office/powerpoint/2010/main" val="2968014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Dosimetria</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4154984"/>
          </a:xfrm>
          <a:prstGeom prst="rect">
            <a:avLst/>
          </a:prstGeom>
          <a:noFill/>
        </p:spPr>
        <p:txBody>
          <a:bodyPr wrap="square">
            <a:spAutoFit/>
          </a:bodyPr>
          <a:lstStyle/>
          <a:p>
            <a:pPr fontAlgn="base"/>
            <a:endParaRPr lang="pt-BR" sz="2400" dirty="0"/>
          </a:p>
          <a:p>
            <a:pPr fontAlgn="base"/>
            <a:endParaRPr lang="pt-BR" sz="2400" dirty="0" smtClean="0"/>
          </a:p>
          <a:p>
            <a:pPr fontAlgn="base"/>
            <a:r>
              <a:rPr lang="pt-BR" sz="2400" dirty="0" smtClean="0"/>
              <a:t>Redução de até 20% sobre o valor atualizado da multa se houver reconhecimento </a:t>
            </a:r>
            <a:r>
              <a:rPr lang="pt-BR" sz="2400" dirty="0"/>
              <a:t>da infração e pagamento espontâneo da </a:t>
            </a:r>
            <a:r>
              <a:rPr lang="pt-BR" sz="2400" dirty="0" smtClean="0"/>
              <a:t>multa.</a:t>
            </a:r>
            <a:endParaRPr lang="pt-BR" sz="2400" dirty="0"/>
          </a:p>
          <a:p>
            <a:pPr fontAlgn="base"/>
            <a:r>
              <a:rPr lang="pt-BR" sz="2400" dirty="0"/>
              <a:t> </a:t>
            </a:r>
            <a:endParaRPr lang="pt-BR" sz="2400" dirty="0" smtClean="0"/>
          </a:p>
          <a:p>
            <a:pPr fontAlgn="base"/>
            <a:endParaRPr lang="pt-BR" sz="2400" dirty="0"/>
          </a:p>
          <a:p>
            <a:pPr fontAlgn="base"/>
            <a:r>
              <a:rPr lang="pt-BR" sz="2400" dirty="0" smtClean="0"/>
              <a:t>Acréscimo de até 30% sobre a multa se incidirem agravantes: </a:t>
            </a:r>
          </a:p>
          <a:p>
            <a:pPr marL="342900" indent="-342900" fontAlgn="base">
              <a:buFontTx/>
              <a:buChar char="-"/>
            </a:pPr>
            <a:r>
              <a:rPr lang="pt-BR" sz="2400" dirty="0" smtClean="0"/>
              <a:t>expor </a:t>
            </a:r>
            <a:r>
              <a:rPr lang="pt-BR" sz="2400" dirty="0"/>
              <a:t>a risco a integridade física de pessoas; </a:t>
            </a:r>
            <a:endParaRPr lang="pt-BR" sz="2400" dirty="0" smtClean="0"/>
          </a:p>
          <a:p>
            <a:pPr marL="342900" indent="-342900" fontAlgn="base">
              <a:buFontTx/>
              <a:buChar char="-"/>
            </a:pPr>
            <a:r>
              <a:rPr lang="pt-BR" sz="2400" dirty="0" smtClean="0"/>
              <a:t>destruir </a:t>
            </a:r>
            <a:r>
              <a:rPr lang="pt-BR" sz="2400" dirty="0"/>
              <a:t>bens públicos, parcial ou totalmente</a:t>
            </a:r>
            <a:r>
              <a:rPr lang="pt-BR" sz="2400" dirty="0" smtClean="0"/>
              <a:t>.</a:t>
            </a:r>
            <a:endParaRPr lang="pt-BR" sz="2400" dirty="0"/>
          </a:p>
          <a:p>
            <a:r>
              <a:rPr lang="pt-BR" sz="2400" dirty="0"/>
              <a:t> </a:t>
            </a:r>
          </a:p>
          <a:p>
            <a:pPr fontAlgn="base"/>
            <a:endParaRPr lang="pt-BR" sz="2400" dirty="0"/>
          </a:p>
        </p:txBody>
      </p:sp>
    </p:spTree>
    <p:extLst>
      <p:ext uri="{BB962C8B-B14F-4D97-AF65-F5344CB8AC3E}">
        <p14:creationId xmlns:p14="http://schemas.microsoft.com/office/powerpoint/2010/main" val="229323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xmlns="" id="{894100E1-C32A-460A-87B7-2508CE0F377C}"/>
              </a:ext>
            </a:extLst>
          </p:cNvPr>
          <p:cNvSpPr txBox="1"/>
          <p:nvPr/>
        </p:nvSpPr>
        <p:spPr>
          <a:xfrm>
            <a:off x="394138" y="816491"/>
            <a:ext cx="11209283" cy="4247317"/>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87313" algn="just">
              <a:lnSpc>
                <a:spcPct val="150000"/>
              </a:lnSpc>
            </a:pPr>
            <a:endParaRPr lang="pt-BR" sz="2000" dirty="0">
              <a:latin typeface="Arial" panose="020B0604020202020204" pitchFamily="34" charset="0"/>
            </a:endParaRPr>
          </a:p>
          <a:p>
            <a:pPr marL="87313" algn="just">
              <a:lnSpc>
                <a:spcPct val="150000"/>
              </a:lnSpc>
            </a:pPr>
            <a:r>
              <a:rPr lang="pt-BR" sz="2800" dirty="0" smtClean="0"/>
              <a:t>Aplicação </a:t>
            </a:r>
            <a:r>
              <a:rPr lang="pt-BR" sz="2800" dirty="0"/>
              <a:t>de sanções pela AGERGS às concessionárias de rodovias no Estado do Rio Grande do Sul, pelo descumprimento dos contratos de concessão e da legislação aplicável, incluindo as normas emitidas pela Agência, os níveis de serviço, as obrigações regulatórias e os padrões de desempenho dos serviços.</a:t>
            </a:r>
            <a:endParaRPr lang="pt-BR" sz="2800" b="0" i="0" dirty="0">
              <a:effectLst/>
            </a:endParaRPr>
          </a:p>
        </p:txBody>
      </p:sp>
    </p:spTree>
    <p:extLst>
      <p:ext uri="{BB962C8B-B14F-4D97-AF65-F5344CB8AC3E}">
        <p14:creationId xmlns:p14="http://schemas.microsoft.com/office/powerpoint/2010/main" val="2187598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Dosimetria</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6001643"/>
          </a:xfrm>
          <a:prstGeom prst="rect">
            <a:avLst/>
          </a:prstGeom>
          <a:noFill/>
        </p:spPr>
        <p:txBody>
          <a:bodyPr wrap="square">
            <a:spAutoFit/>
          </a:bodyPr>
          <a:lstStyle/>
          <a:p>
            <a:pPr fontAlgn="base"/>
            <a:endParaRPr lang="pt-BR" sz="2400" dirty="0"/>
          </a:p>
          <a:p>
            <a:pPr fontAlgn="base"/>
            <a:endParaRPr lang="pt-BR" sz="2400" dirty="0" smtClean="0"/>
          </a:p>
          <a:p>
            <a:r>
              <a:rPr lang="pt-BR" sz="2400" b="1" dirty="0"/>
              <a:t>Art. 28.</a:t>
            </a:r>
            <a:r>
              <a:rPr lang="pt-BR" sz="2400" dirty="0"/>
              <a:t> Na elaboração da dosimetria, as condicionantes a serem consideradas são: gravidade (G), dano ao serviço, aos usuários e ao patrimônio público (D), vantagem auferida (V) e sanções administrativas irrecorríveis nos últimos quatro anos (S), conforme a seguinte ponderação:</a:t>
            </a:r>
          </a:p>
          <a:p>
            <a:r>
              <a:rPr lang="pt-BR" sz="2400" dirty="0"/>
              <a:t> </a:t>
            </a:r>
          </a:p>
          <a:p>
            <a:r>
              <a:rPr lang="pt-BR" sz="2400" dirty="0"/>
              <a:t>I – fator ponderador igual a 50% para a Gravidade (G)</a:t>
            </a:r>
          </a:p>
          <a:p>
            <a:r>
              <a:rPr lang="pt-BR" sz="2400" dirty="0"/>
              <a:t>II – fator ponderador igual a 20% para Danos (D)</a:t>
            </a:r>
          </a:p>
          <a:p>
            <a:r>
              <a:rPr lang="pt-BR" sz="2400" dirty="0"/>
              <a:t>III – fator ponderador igual a 20% para Vantagem Auferida (V)</a:t>
            </a:r>
          </a:p>
          <a:p>
            <a:r>
              <a:rPr lang="pt-BR" sz="2400" dirty="0"/>
              <a:t>IV – fator ponderador igual a 10% para Sanções Administrativas irrecorríveis nos últimos 4 anos (S)</a:t>
            </a:r>
          </a:p>
          <a:p>
            <a:r>
              <a:rPr lang="pt-BR" sz="2400" dirty="0"/>
              <a:t> </a:t>
            </a:r>
          </a:p>
          <a:p>
            <a:r>
              <a:rPr lang="pt-BR" sz="2400" b="1" dirty="0"/>
              <a:t>	</a:t>
            </a:r>
            <a:r>
              <a:rPr lang="pt-BR" sz="2400" dirty="0"/>
              <a:t>§ 1º A tabela a seguir estabelece os percentuais das condicionantes:</a:t>
            </a:r>
          </a:p>
          <a:p>
            <a:r>
              <a:rPr lang="pt-BR" sz="2400" dirty="0" smtClean="0"/>
              <a:t> </a:t>
            </a:r>
            <a:endParaRPr lang="pt-BR" sz="2400" dirty="0"/>
          </a:p>
          <a:p>
            <a:pPr fontAlgn="base"/>
            <a:endParaRPr lang="pt-BR" sz="2400" dirty="0"/>
          </a:p>
        </p:txBody>
      </p:sp>
    </p:spTree>
    <p:extLst>
      <p:ext uri="{BB962C8B-B14F-4D97-AF65-F5344CB8AC3E}">
        <p14:creationId xmlns:p14="http://schemas.microsoft.com/office/powerpoint/2010/main" val="89281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Dosimetria</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1938992"/>
          </a:xfrm>
          <a:prstGeom prst="rect">
            <a:avLst/>
          </a:prstGeom>
          <a:noFill/>
        </p:spPr>
        <p:txBody>
          <a:bodyPr wrap="square">
            <a:spAutoFit/>
          </a:bodyPr>
          <a:lstStyle/>
          <a:p>
            <a:pPr fontAlgn="base"/>
            <a:endParaRPr lang="pt-BR" sz="2400" dirty="0"/>
          </a:p>
          <a:p>
            <a:pPr fontAlgn="base"/>
            <a:endParaRPr lang="pt-BR" sz="2400" dirty="0" smtClean="0"/>
          </a:p>
          <a:p>
            <a:endParaRPr lang="pt-BR" sz="2400" dirty="0" smtClean="0"/>
          </a:p>
          <a:p>
            <a:r>
              <a:rPr lang="pt-BR" sz="2400" dirty="0" smtClean="0"/>
              <a:t> </a:t>
            </a:r>
            <a:endParaRPr lang="pt-BR" sz="2400" dirty="0"/>
          </a:p>
          <a:p>
            <a:pPr fontAlgn="base"/>
            <a:endParaRPr lang="pt-BR"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763" y="1252538"/>
            <a:ext cx="9134475"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7328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Dosimetria</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4154984"/>
          </a:xfrm>
          <a:prstGeom prst="rect">
            <a:avLst/>
          </a:prstGeom>
          <a:noFill/>
        </p:spPr>
        <p:txBody>
          <a:bodyPr wrap="square">
            <a:spAutoFit/>
          </a:bodyPr>
          <a:lstStyle/>
          <a:p>
            <a:r>
              <a:rPr lang="pt-BR" sz="2400" b="1" dirty="0"/>
              <a:t>Art. 29. </a:t>
            </a:r>
            <a:r>
              <a:rPr lang="pt-BR" sz="2400" dirty="0"/>
              <a:t>O valor da multa será obtido pela aplicação da seguinte fórmula:</a:t>
            </a:r>
          </a:p>
          <a:p>
            <a:r>
              <a:rPr lang="pt-BR" sz="2400" dirty="0"/>
              <a:t>	</a:t>
            </a:r>
          </a:p>
          <a:p>
            <a:r>
              <a:rPr lang="pt-BR" sz="2400" dirty="0"/>
              <a:t>VM = PM x FT x (0,5.G + 0,2.D+ 0,2.V + 0,1.S) / 100 </a:t>
            </a:r>
          </a:p>
          <a:p>
            <a:r>
              <a:rPr lang="pt-BR" sz="2400" dirty="0"/>
              <a:t>	</a:t>
            </a:r>
          </a:p>
          <a:p>
            <a:r>
              <a:rPr lang="pt-BR" sz="2400" dirty="0"/>
              <a:t>Onde:</a:t>
            </a:r>
          </a:p>
          <a:p>
            <a:r>
              <a:rPr lang="pt-BR" sz="2400" dirty="0"/>
              <a:t>VM = valor da multa</a:t>
            </a:r>
          </a:p>
          <a:p>
            <a:r>
              <a:rPr lang="pt-BR" sz="2400" dirty="0"/>
              <a:t>PM = percentual máximo da multa, conforme disposto no art. 27</a:t>
            </a:r>
          </a:p>
          <a:p>
            <a:r>
              <a:rPr lang="pt-BR" sz="2400" dirty="0"/>
              <a:t>FT = faturamento total da concessionária nos 12 meses anteriores à infração</a:t>
            </a:r>
          </a:p>
          <a:p>
            <a:r>
              <a:rPr lang="pt-BR" sz="2400" b="1" dirty="0"/>
              <a:t> </a:t>
            </a:r>
            <a:endParaRPr lang="pt-BR" sz="2400" dirty="0"/>
          </a:p>
          <a:p>
            <a:r>
              <a:rPr lang="pt-BR" sz="2400" b="1" dirty="0" smtClean="0"/>
              <a:t>Art</a:t>
            </a:r>
            <a:r>
              <a:rPr lang="pt-BR" sz="2400" b="1" dirty="0"/>
              <a:t>. 30.</a:t>
            </a:r>
            <a:r>
              <a:rPr lang="pt-BR" sz="2400" dirty="0"/>
              <a:t> Para o cálculo da multa, a dosimetria observará  o percentual máximo estabelecido para cada grupo. </a:t>
            </a:r>
          </a:p>
        </p:txBody>
      </p:sp>
    </p:spTree>
    <p:extLst>
      <p:ext uri="{BB962C8B-B14F-4D97-AF65-F5344CB8AC3E}">
        <p14:creationId xmlns:p14="http://schemas.microsoft.com/office/powerpoint/2010/main" val="3299503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Disposições Finais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4154984"/>
          </a:xfrm>
          <a:prstGeom prst="rect">
            <a:avLst/>
          </a:prstGeom>
          <a:noFill/>
        </p:spPr>
        <p:txBody>
          <a:bodyPr wrap="square">
            <a:spAutoFit/>
          </a:bodyPr>
          <a:lstStyle/>
          <a:p>
            <a:pPr fontAlgn="base"/>
            <a:endParaRPr lang="pt-BR" sz="2400" dirty="0"/>
          </a:p>
          <a:p>
            <a:pPr fontAlgn="base"/>
            <a:r>
              <a:rPr lang="pt-BR" sz="2400" dirty="0" smtClean="0"/>
              <a:t>Possibilidade de firmar Termo </a:t>
            </a:r>
            <a:r>
              <a:rPr lang="pt-BR" sz="2400" dirty="0"/>
              <a:t>de Compromisso de Ajuste de Conduta com a concessionária, a requerimento desta, conforme </a:t>
            </a:r>
            <a:r>
              <a:rPr lang="pt-BR" sz="2400" dirty="0" smtClean="0"/>
              <a:t>REN 47/2019.</a:t>
            </a:r>
            <a:endParaRPr lang="pt-BR" sz="2400" dirty="0"/>
          </a:p>
          <a:p>
            <a:pPr fontAlgn="base"/>
            <a:endParaRPr lang="pt-BR" sz="2400" dirty="0" smtClean="0"/>
          </a:p>
          <a:p>
            <a:pPr fontAlgn="base"/>
            <a:r>
              <a:rPr lang="pt-BR" sz="2400" dirty="0" smtClean="0"/>
              <a:t>O valor </a:t>
            </a:r>
            <a:r>
              <a:rPr lang="pt-BR" sz="2400" dirty="0"/>
              <a:t>das multas aplicadas pela AGERGS será alocado preferencialmente no custeio da ampliação das informações aos usuários das concessões de rodovias e à qualificação das ações de fiscalização.</a:t>
            </a:r>
          </a:p>
          <a:p>
            <a:pPr fontAlgn="base"/>
            <a:endParaRPr lang="pt-BR" sz="2400" dirty="0" smtClean="0"/>
          </a:p>
          <a:p>
            <a:pPr fontAlgn="base"/>
            <a:r>
              <a:rPr lang="pt-BR" sz="2400" dirty="0" smtClean="0"/>
              <a:t>A </a:t>
            </a:r>
            <a:r>
              <a:rPr lang="pt-BR" sz="2400" dirty="0"/>
              <a:t>AGERGS </a:t>
            </a:r>
            <a:r>
              <a:rPr lang="pt-BR" sz="2400" dirty="0" smtClean="0"/>
              <a:t>realizará Análise de Resultado Regulatório, por meio de </a:t>
            </a:r>
            <a:r>
              <a:rPr lang="pt-BR" sz="2400" dirty="0"/>
              <a:t>revisão </a:t>
            </a:r>
            <a:r>
              <a:rPr lang="pt-BR" sz="2400" dirty="0" smtClean="0"/>
              <a:t>do ato normativo após 3 anos de sua publicação.</a:t>
            </a:r>
            <a:endParaRPr lang="pt-BR" sz="2400" dirty="0"/>
          </a:p>
          <a:p>
            <a:r>
              <a:rPr lang="pt-BR" sz="2400" dirty="0" smtClean="0"/>
              <a:t> </a:t>
            </a:r>
            <a:endParaRPr lang="pt-BR" sz="2400" dirty="0"/>
          </a:p>
        </p:txBody>
      </p:sp>
    </p:spTree>
    <p:extLst>
      <p:ext uri="{BB962C8B-B14F-4D97-AF65-F5344CB8AC3E}">
        <p14:creationId xmlns:p14="http://schemas.microsoft.com/office/powerpoint/2010/main" val="16568292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4461640" y="1484784"/>
            <a:ext cx="5666807" cy="3384376"/>
          </a:xfrm>
        </p:spPr>
        <p:txBody>
          <a:bodyPr numCol="2">
            <a:noAutofit/>
          </a:bodyPr>
          <a:lstStyle/>
          <a:p>
            <a:r>
              <a:rPr lang="pt-BR" sz="2000" b="1" dirty="0">
                <a:solidFill>
                  <a:schemeClr val="tx1">
                    <a:lumMod val="75000"/>
                    <a:lumOff val="25000"/>
                  </a:schemeClr>
                </a:solidFill>
              </a:rPr>
              <a:t/>
            </a:r>
            <a:br>
              <a:rPr lang="pt-BR" sz="2000" b="1" dirty="0">
                <a:solidFill>
                  <a:schemeClr val="tx1">
                    <a:lumMod val="75000"/>
                    <a:lumOff val="25000"/>
                  </a:schemeClr>
                </a:solidFill>
              </a:rPr>
            </a:br>
            <a:r>
              <a:rPr lang="pt-BR" sz="2000" b="1" dirty="0">
                <a:solidFill>
                  <a:schemeClr val="tx1">
                    <a:lumMod val="75000"/>
                    <a:lumOff val="25000"/>
                  </a:schemeClr>
                </a:solidFill>
              </a:rPr>
              <a:t> </a:t>
            </a:r>
            <a:r>
              <a:rPr lang="pt-BR" sz="1600" b="1" dirty="0">
                <a:solidFill>
                  <a:prstClr val="black">
                    <a:lumMod val="50000"/>
                    <a:lumOff val="50000"/>
                  </a:prstClr>
                </a:solidFill>
              </a:rPr>
              <a:t/>
            </a:r>
            <a:br>
              <a:rPr lang="pt-BR" sz="1600" b="1" dirty="0">
                <a:solidFill>
                  <a:prstClr val="black">
                    <a:lumMod val="50000"/>
                    <a:lumOff val="50000"/>
                  </a:prstClr>
                </a:solidFill>
              </a:rPr>
            </a:br>
            <a:r>
              <a:rPr lang="pt-BR" sz="1600" b="1" dirty="0">
                <a:solidFill>
                  <a:prstClr val="black">
                    <a:lumMod val="50000"/>
                    <a:lumOff val="50000"/>
                  </a:prstClr>
                </a:solidFill>
              </a:rPr>
              <a:t/>
            </a:r>
            <a:br>
              <a:rPr lang="pt-BR" sz="1600" b="1" dirty="0">
                <a:solidFill>
                  <a:prstClr val="black">
                    <a:lumMod val="50000"/>
                    <a:lumOff val="50000"/>
                  </a:prstClr>
                </a:solidFill>
              </a:rPr>
            </a:br>
            <a:r>
              <a:rPr lang="pt-BR" sz="1600" b="1" dirty="0">
                <a:solidFill>
                  <a:prstClr val="black">
                    <a:lumMod val="50000"/>
                    <a:lumOff val="50000"/>
                  </a:prstClr>
                </a:solidFill>
              </a:rPr>
              <a:t/>
            </a:r>
            <a:br>
              <a:rPr lang="pt-BR" sz="1600" b="1" dirty="0">
                <a:solidFill>
                  <a:prstClr val="black">
                    <a:lumMod val="50000"/>
                    <a:lumOff val="50000"/>
                  </a:prstClr>
                </a:solidFill>
              </a:rPr>
            </a:br>
            <a:r>
              <a:rPr lang="pt-BR" sz="2000" b="1" dirty="0"/>
              <a:t>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smtClean="0"/>
              <a:t>OBRIGADO! </a:t>
            </a:r>
            <a:r>
              <a:rPr lang="pt-BR" sz="1600" b="1" dirty="0">
                <a:solidFill>
                  <a:prstClr val="black">
                    <a:lumMod val="50000"/>
                    <a:lumOff val="50000"/>
                  </a:prstClr>
                </a:solidFill>
              </a:rPr>
              <a:t/>
            </a:r>
            <a:br>
              <a:rPr lang="pt-BR" sz="1600" b="1" dirty="0">
                <a:solidFill>
                  <a:prstClr val="black">
                    <a:lumMod val="50000"/>
                    <a:lumOff val="50000"/>
                  </a:prstClr>
                </a:solidFill>
              </a:rPr>
            </a:br>
            <a:r>
              <a:rPr lang="pt-BR" sz="2000" dirty="0"/>
              <a:t> </a:t>
            </a:r>
            <a:r>
              <a:rPr lang="pt-BR" sz="2000" dirty="0" smtClean="0"/>
              <a:t>Vinícius I da Silva</a:t>
            </a:r>
            <a:br>
              <a:rPr lang="pt-BR" sz="2000" dirty="0" smtClean="0"/>
            </a:br>
            <a:r>
              <a:rPr lang="pt-BR" sz="2000" dirty="0" smtClean="0"/>
              <a:t>Diretor de Assuntos Jurídicos</a:t>
            </a:r>
            <a:br>
              <a:rPr lang="pt-BR" sz="2000" dirty="0" smtClean="0"/>
            </a:br>
            <a:r>
              <a:rPr lang="pt-BR" sz="2000" dirty="0" smtClean="0"/>
              <a:t>vinicius@agergs.rs.gov.br</a:t>
            </a:r>
            <a:r>
              <a:rPr lang="pt-BR" sz="2000" dirty="0"/>
              <a:t/>
            </a:r>
            <a:br>
              <a:rPr lang="pt-BR" sz="2000" dirty="0"/>
            </a:br>
            <a:r>
              <a:rPr lang="pt-BR" sz="2000" dirty="0"/>
              <a:t/>
            </a:r>
            <a:br>
              <a:rPr lang="pt-BR" sz="2000" dirty="0"/>
            </a:br>
            <a:r>
              <a:rPr lang="pt-BR" sz="2000" dirty="0"/>
              <a:t> </a:t>
            </a:r>
            <a:br>
              <a:rPr lang="pt-BR" sz="2000" dirty="0"/>
            </a:br>
            <a:r>
              <a:rPr lang="pt-BR" sz="2000" dirty="0"/>
              <a:t/>
            </a:r>
            <a:br>
              <a:rPr lang="pt-BR" sz="2000" dirty="0"/>
            </a:br>
            <a:r>
              <a:rPr lang="pt-BR" sz="2000" b="1" dirty="0"/>
              <a:t>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b="1" dirty="0"/>
              <a:t/>
            </a:r>
            <a:br>
              <a:rPr lang="pt-BR" sz="2000" b="1" dirty="0"/>
            </a:br>
            <a:r>
              <a:rPr lang="pt-BR" sz="2000" dirty="0"/>
              <a:t> </a:t>
            </a:r>
            <a:br>
              <a:rPr lang="pt-BR" sz="2000" dirty="0"/>
            </a:br>
            <a:r>
              <a:rPr lang="pt-BR" sz="2000" dirty="0"/>
              <a:t/>
            </a:r>
            <a:br>
              <a:rPr lang="pt-BR" sz="2000" dirty="0"/>
            </a:br>
            <a:r>
              <a:rPr lang="pt-BR" sz="2000" dirty="0"/>
              <a:t/>
            </a:r>
            <a:br>
              <a:rPr lang="pt-BR" sz="2000" dirty="0"/>
            </a:br>
            <a:r>
              <a:rPr lang="pt-BR" sz="2000" dirty="0"/>
              <a:t/>
            </a:r>
            <a:br>
              <a:rPr lang="pt-BR" sz="2000" dirty="0"/>
            </a:br>
            <a:r>
              <a:rPr lang="pt-BR" sz="2000" dirty="0"/>
              <a:t/>
            </a:r>
            <a:br>
              <a:rPr lang="pt-BR" sz="2000" dirty="0"/>
            </a:br>
            <a:r>
              <a:rPr lang="pt-BR" sz="2000" b="1" dirty="0">
                <a:solidFill>
                  <a:schemeClr val="tx1">
                    <a:lumMod val="75000"/>
                    <a:lumOff val="25000"/>
                  </a:schemeClr>
                </a:solidFill>
              </a:rPr>
              <a:t/>
            </a:r>
            <a:br>
              <a:rPr lang="pt-BR" sz="2000" b="1" dirty="0">
                <a:solidFill>
                  <a:schemeClr val="tx1">
                    <a:lumMod val="75000"/>
                    <a:lumOff val="25000"/>
                  </a:schemeClr>
                </a:solidFill>
              </a:rPr>
            </a:br>
            <a:r>
              <a:rPr lang="pt-BR" sz="2000" b="1" dirty="0">
                <a:solidFill>
                  <a:schemeClr val="tx1">
                    <a:lumMod val="75000"/>
                    <a:lumOff val="25000"/>
                  </a:schemeClr>
                </a:solidFill>
              </a:rPr>
              <a:t>    </a:t>
            </a:r>
            <a:br>
              <a:rPr lang="pt-BR" sz="2000" b="1" dirty="0">
                <a:solidFill>
                  <a:schemeClr val="tx1">
                    <a:lumMod val="75000"/>
                    <a:lumOff val="25000"/>
                  </a:schemeClr>
                </a:solidFill>
              </a:rPr>
            </a:br>
            <a:r>
              <a:rPr lang="pt-BR" sz="2000" b="1" dirty="0">
                <a:solidFill>
                  <a:schemeClr val="tx1">
                    <a:lumMod val="75000"/>
                    <a:lumOff val="25000"/>
                  </a:schemeClr>
                </a:solidFill>
              </a:rPr>
              <a:t/>
            </a:r>
            <a:br>
              <a:rPr lang="pt-BR" sz="2000" b="1" dirty="0">
                <a:solidFill>
                  <a:schemeClr val="tx1">
                    <a:lumMod val="75000"/>
                    <a:lumOff val="25000"/>
                  </a:schemeClr>
                </a:solidFill>
              </a:rPr>
            </a:br>
            <a:r>
              <a:rPr lang="pt-BR" sz="2000" b="1" dirty="0">
                <a:solidFill>
                  <a:schemeClr val="tx1">
                    <a:lumMod val="75000"/>
                    <a:lumOff val="25000"/>
                  </a:schemeClr>
                </a:solidFill>
              </a:rPr>
              <a:t>      </a:t>
            </a:r>
            <a:br>
              <a:rPr lang="pt-BR" sz="2000" b="1" dirty="0">
                <a:solidFill>
                  <a:schemeClr val="tx1">
                    <a:lumMod val="75000"/>
                    <a:lumOff val="25000"/>
                  </a:schemeClr>
                </a:solidFill>
              </a:rPr>
            </a:br>
            <a:r>
              <a:rPr lang="pt-BR" sz="2000" b="1" dirty="0">
                <a:solidFill>
                  <a:schemeClr val="tx1">
                    <a:lumMod val="75000"/>
                    <a:lumOff val="25000"/>
                  </a:schemeClr>
                </a:solidFill>
              </a:rPr>
              <a:t/>
            </a:r>
            <a:br>
              <a:rPr lang="pt-BR" sz="2000" b="1" dirty="0">
                <a:solidFill>
                  <a:schemeClr val="tx1">
                    <a:lumMod val="75000"/>
                    <a:lumOff val="25000"/>
                  </a:schemeClr>
                </a:solidFill>
              </a:rPr>
            </a:br>
            <a:r>
              <a:rPr lang="pt-BR" sz="2000" b="1" dirty="0">
                <a:solidFill>
                  <a:schemeClr val="tx1">
                    <a:lumMod val="75000"/>
                    <a:lumOff val="25000"/>
                  </a:schemeClr>
                </a:solidFill>
              </a:rPr>
              <a:t/>
            </a:r>
            <a:br>
              <a:rPr lang="pt-BR" sz="2000" b="1" dirty="0">
                <a:solidFill>
                  <a:schemeClr val="tx1">
                    <a:lumMod val="75000"/>
                    <a:lumOff val="25000"/>
                  </a:schemeClr>
                </a:solidFill>
              </a:rPr>
            </a:br>
            <a:r>
              <a:rPr lang="pt-BR" sz="2000" b="1" dirty="0">
                <a:solidFill>
                  <a:schemeClr val="tx1">
                    <a:lumMod val="75000"/>
                    <a:lumOff val="25000"/>
                  </a:schemeClr>
                </a:solidFill>
              </a:rPr>
              <a:t>	</a:t>
            </a:r>
            <a:endParaRPr lang="pt-BR" sz="2000" dirty="0"/>
          </a:p>
        </p:txBody>
      </p:sp>
      <p:sp>
        <p:nvSpPr>
          <p:cNvPr id="7" name="Subtítulo 6"/>
          <p:cNvSpPr>
            <a:spLocks noGrp="1"/>
          </p:cNvSpPr>
          <p:nvPr>
            <p:ph type="subTitle" idx="1"/>
          </p:nvPr>
        </p:nvSpPr>
        <p:spPr>
          <a:xfrm>
            <a:off x="2895600" y="4725144"/>
            <a:ext cx="6400800" cy="1080120"/>
          </a:xfrm>
        </p:spPr>
        <p:txBody>
          <a:bodyPr>
            <a:normAutofit fontScale="92500" lnSpcReduction="20000"/>
          </a:bodyPr>
          <a:lstStyle/>
          <a:p>
            <a:endParaRPr lang="pt-BR" sz="2000">
              <a:solidFill>
                <a:schemeClr val="bg1">
                  <a:lumMod val="50000"/>
                </a:schemeClr>
              </a:solidFill>
            </a:endParaRPr>
          </a:p>
          <a:p>
            <a:r>
              <a:rPr lang="pt-BR" sz="2400">
                <a:solidFill>
                  <a:schemeClr val="bg1">
                    <a:lumMod val="50000"/>
                  </a:schemeClr>
                </a:solidFill>
              </a:rPr>
              <a:t>Telefone (51) 3288-8800 </a:t>
            </a:r>
          </a:p>
          <a:p>
            <a:r>
              <a:rPr lang="pt-BR" sz="2400">
                <a:solidFill>
                  <a:schemeClr val="bg1">
                    <a:lumMod val="50000"/>
                  </a:schemeClr>
                </a:solidFill>
              </a:rPr>
              <a:t>Ouvidoria AGERGS (0800 979 0066)</a:t>
            </a:r>
          </a:p>
        </p:txBody>
      </p:sp>
    </p:spTree>
    <p:extLst>
      <p:ext uri="{BB962C8B-B14F-4D97-AF65-F5344CB8AC3E}">
        <p14:creationId xmlns:p14="http://schemas.microsoft.com/office/powerpoint/2010/main" val="66258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Estudo Realizado</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678061"/>
            <a:ext cx="11209283" cy="5539978"/>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87313" algn="just">
              <a:lnSpc>
                <a:spcPct val="150000"/>
              </a:lnSpc>
            </a:pPr>
            <a:endParaRPr lang="pt-BR" sz="2000" dirty="0">
              <a:latin typeface="Arial" panose="020B0604020202020204" pitchFamily="34" charset="0"/>
            </a:endParaRPr>
          </a:p>
          <a:p>
            <a:pPr marL="544513" indent="-457200" algn="just">
              <a:lnSpc>
                <a:spcPct val="150000"/>
              </a:lnSpc>
              <a:buFontTx/>
              <a:buChar char="-"/>
            </a:pPr>
            <a:r>
              <a:rPr lang="pt-BR" sz="2800" dirty="0" smtClean="0"/>
              <a:t>Lei Estadual nº 10.931/97;</a:t>
            </a:r>
          </a:p>
          <a:p>
            <a:pPr marL="544513" indent="-457200" algn="just">
              <a:lnSpc>
                <a:spcPct val="150000"/>
              </a:lnSpc>
              <a:buFontTx/>
              <a:buChar char="-"/>
            </a:pPr>
            <a:r>
              <a:rPr lang="pt-BR" sz="2800" dirty="0" smtClean="0"/>
              <a:t>Lei Estadual nº 14.875/2016;</a:t>
            </a:r>
            <a:endParaRPr lang="pt-BR" sz="2800" dirty="0"/>
          </a:p>
          <a:p>
            <a:pPr marL="544513" indent="-457200" algn="just">
              <a:lnSpc>
                <a:spcPct val="150000"/>
              </a:lnSpc>
              <a:buFontTx/>
              <a:buChar char="-"/>
            </a:pPr>
            <a:r>
              <a:rPr lang="pt-BR" sz="2800" dirty="0" smtClean="0"/>
              <a:t>Decreto Estadual nº 53.490/2017;</a:t>
            </a:r>
          </a:p>
          <a:p>
            <a:pPr marL="544513" indent="-457200" algn="just">
              <a:lnSpc>
                <a:spcPct val="150000"/>
              </a:lnSpc>
              <a:buFontTx/>
              <a:buChar char="-"/>
            </a:pPr>
            <a:r>
              <a:rPr lang="pt-BR" sz="2800" dirty="0" smtClean="0"/>
              <a:t>Lei Estadual nº 15.612/2021;</a:t>
            </a:r>
          </a:p>
          <a:p>
            <a:pPr marL="544513" indent="-457200" algn="just">
              <a:lnSpc>
                <a:spcPct val="150000"/>
              </a:lnSpc>
              <a:buFontTx/>
              <a:buChar char="-"/>
            </a:pPr>
            <a:r>
              <a:rPr lang="pt-BR" sz="2800" dirty="0" smtClean="0"/>
              <a:t>Paradigmas: </a:t>
            </a:r>
          </a:p>
          <a:p>
            <a:pPr marL="1458913" lvl="2" indent="-457200" algn="just">
              <a:lnSpc>
                <a:spcPct val="150000"/>
              </a:lnSpc>
              <a:buFontTx/>
              <a:buChar char="-"/>
            </a:pPr>
            <a:r>
              <a:rPr lang="pt-BR" sz="2800" dirty="0" smtClean="0"/>
              <a:t>Resolução ANTT nº 4071/2013 e nº 5083/2016;</a:t>
            </a:r>
          </a:p>
          <a:p>
            <a:pPr marL="1458913" lvl="2" indent="-457200" algn="just">
              <a:lnSpc>
                <a:spcPct val="150000"/>
              </a:lnSpc>
              <a:buFontTx/>
              <a:buChar char="-"/>
            </a:pPr>
            <a:r>
              <a:rPr lang="pt-BR" sz="2800" dirty="0" smtClean="0"/>
              <a:t>Portaria ANTT nº 136/2016;</a:t>
            </a:r>
            <a:endParaRPr lang="pt-BR" sz="2800" b="0" i="0" dirty="0">
              <a:effectLst/>
            </a:endParaRPr>
          </a:p>
        </p:txBody>
      </p:sp>
      <p:sp>
        <p:nvSpPr>
          <p:cNvPr id="5" name="Seta para a direita 4"/>
          <p:cNvSpPr/>
          <p:nvPr/>
        </p:nvSpPr>
        <p:spPr>
          <a:xfrm>
            <a:off x="6457950" y="1981200"/>
            <a:ext cx="1181100" cy="146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7981950" y="1981200"/>
            <a:ext cx="3467100" cy="1605280"/>
          </a:xfrm>
          <a:prstGeom prst="rect">
            <a:avLst/>
          </a:prstGeom>
        </p:spPr>
        <p:txBody>
          <a:bodyPr vert="horz" wrap="square" lIns="91440" tIns="45720" rIns="91440" bIns="45720" rtlCol="0" anchor="ctr">
            <a:normAutofit/>
          </a:bodyPr>
          <a:lstStyle/>
          <a:p>
            <a:endParaRPr lang="pt-BR" dirty="0" smtClean="0"/>
          </a:p>
        </p:txBody>
      </p:sp>
      <p:sp>
        <p:nvSpPr>
          <p:cNvPr id="7" name="CaixaDeTexto 6"/>
          <p:cNvSpPr txBox="1"/>
          <p:nvPr/>
        </p:nvSpPr>
        <p:spPr>
          <a:xfrm>
            <a:off x="8153400" y="1390650"/>
            <a:ext cx="2971800" cy="2609850"/>
          </a:xfrm>
          <a:prstGeom prst="rect">
            <a:avLst/>
          </a:prstGeom>
        </p:spPr>
        <p:txBody>
          <a:bodyPr vert="horz" wrap="square" lIns="91440" tIns="45720" rIns="91440" bIns="45720" rtlCol="0" anchor="ctr">
            <a:normAutofit/>
          </a:bodyPr>
          <a:lstStyle/>
          <a:p>
            <a:r>
              <a:rPr lang="pt-BR" sz="2800" dirty="0" smtClean="0"/>
              <a:t>Competência para regulamentar, estabelecer diretrizes...</a:t>
            </a:r>
            <a:endParaRPr lang="pt-BR" sz="2800" dirty="0"/>
          </a:p>
        </p:txBody>
      </p:sp>
    </p:spTree>
    <p:extLst>
      <p:ext uri="{BB962C8B-B14F-4D97-AF65-F5344CB8AC3E}">
        <p14:creationId xmlns:p14="http://schemas.microsoft.com/office/powerpoint/2010/main" val="283306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Estudo Realizado</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6370975"/>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544513" indent="-457200" algn="just">
              <a:lnSpc>
                <a:spcPct val="150000"/>
              </a:lnSpc>
              <a:buFontTx/>
              <a:buChar char="-"/>
            </a:pPr>
            <a:r>
              <a:rPr lang="pt-BR" sz="2800" dirty="0" smtClean="0"/>
              <a:t>Paradigmas: </a:t>
            </a:r>
          </a:p>
          <a:p>
            <a:pPr marL="1458913" lvl="2" indent="-457200" algn="just">
              <a:lnSpc>
                <a:spcPct val="150000"/>
              </a:lnSpc>
              <a:buFontTx/>
              <a:buChar char="-"/>
            </a:pPr>
            <a:r>
              <a:rPr lang="pt-BR" sz="2800" dirty="0" smtClean="0"/>
              <a:t>Resolução AGEPAR nº 12/2021;</a:t>
            </a:r>
          </a:p>
          <a:p>
            <a:pPr marL="1458913" lvl="2" indent="-457200" algn="just">
              <a:lnSpc>
                <a:spcPct val="150000"/>
              </a:lnSpc>
              <a:buFontTx/>
              <a:buChar char="-"/>
            </a:pPr>
            <a:r>
              <a:rPr lang="pt-BR" sz="2800" dirty="0" smtClean="0"/>
              <a:t>Regulamento de Penalidades e Contrato ARTESP com Concessionária de Rodovias Piracicaba Panorama (firmado em 15.5.20);</a:t>
            </a:r>
          </a:p>
          <a:p>
            <a:pPr marL="1458913" lvl="2" indent="-457200" algn="just">
              <a:lnSpc>
                <a:spcPct val="150000"/>
              </a:lnSpc>
              <a:buFontTx/>
              <a:buChar char="-"/>
            </a:pPr>
            <a:r>
              <a:rPr lang="pt-BR" sz="2800" dirty="0" smtClean="0"/>
              <a:t>REN CS-AGERGS nº 29/2016, 32/2016 , 47/2019 e 59/2020.</a:t>
            </a:r>
          </a:p>
          <a:p>
            <a:pPr marL="1001713" lvl="2" algn="just">
              <a:lnSpc>
                <a:spcPct val="150000"/>
              </a:lnSpc>
            </a:pPr>
            <a:endParaRPr lang="pt-BR" sz="2800" dirty="0"/>
          </a:p>
          <a:p>
            <a:pPr marL="1001713" lvl="2" algn="just">
              <a:lnSpc>
                <a:spcPct val="150000"/>
              </a:lnSpc>
            </a:pPr>
            <a:endParaRPr lang="pt-BR" sz="2800" dirty="0"/>
          </a:p>
          <a:p>
            <a:pPr marL="1001713" lvl="2" algn="just">
              <a:lnSpc>
                <a:spcPct val="150000"/>
              </a:lnSpc>
            </a:pPr>
            <a:endParaRPr lang="pt-BR" sz="2800" dirty="0"/>
          </a:p>
        </p:txBody>
      </p:sp>
    </p:spTree>
    <p:extLst>
      <p:ext uri="{BB962C8B-B14F-4D97-AF65-F5344CB8AC3E}">
        <p14:creationId xmlns:p14="http://schemas.microsoft.com/office/powerpoint/2010/main" val="768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Produtos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6370975"/>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544513" indent="-457200" algn="just">
              <a:lnSpc>
                <a:spcPct val="150000"/>
              </a:lnSpc>
              <a:buFontTx/>
              <a:buChar char="-"/>
            </a:pPr>
            <a:r>
              <a:rPr lang="pt-BR" sz="2800" dirty="0" smtClean="0"/>
              <a:t>Informações Técnicas:</a:t>
            </a:r>
          </a:p>
          <a:p>
            <a:pPr marL="1458913" lvl="2" indent="-457200" algn="just">
              <a:lnSpc>
                <a:spcPct val="150000"/>
              </a:lnSpc>
              <a:buFontTx/>
              <a:buChar char="-"/>
            </a:pPr>
            <a:r>
              <a:rPr lang="pt-BR" sz="2800" dirty="0" smtClean="0"/>
              <a:t>DJ nº 149/2021;</a:t>
            </a:r>
          </a:p>
          <a:p>
            <a:pPr marL="1458913" lvl="2" indent="-457200" algn="just">
              <a:lnSpc>
                <a:spcPct val="150000"/>
              </a:lnSpc>
              <a:buFontTx/>
              <a:buChar char="-"/>
            </a:pPr>
            <a:r>
              <a:rPr lang="pt-BR" sz="2800" dirty="0" smtClean="0"/>
              <a:t>DQ nº 70/2021;</a:t>
            </a:r>
          </a:p>
          <a:p>
            <a:pPr marL="1458913" lvl="2" indent="-457200" algn="just">
              <a:lnSpc>
                <a:spcPct val="150000"/>
              </a:lnSpc>
              <a:buFontTx/>
              <a:buChar char="-"/>
            </a:pPr>
            <a:r>
              <a:rPr lang="pt-BR" sz="2800" dirty="0" smtClean="0"/>
              <a:t>DT nº 10/2022; </a:t>
            </a:r>
          </a:p>
          <a:p>
            <a:pPr marL="1458913" lvl="2" indent="-457200" algn="just">
              <a:lnSpc>
                <a:spcPct val="150000"/>
              </a:lnSpc>
              <a:buFontTx/>
              <a:buChar char="-"/>
            </a:pPr>
            <a:endParaRPr lang="pt-BR" sz="2800" dirty="0"/>
          </a:p>
          <a:p>
            <a:pPr marL="1001713" lvl="2" algn="just">
              <a:lnSpc>
                <a:spcPct val="150000"/>
              </a:lnSpc>
            </a:pPr>
            <a:r>
              <a:rPr lang="pt-BR" sz="2800" b="1" dirty="0" smtClean="0"/>
              <a:t>Minuta de Resolução Normativa </a:t>
            </a:r>
            <a:r>
              <a:rPr lang="pt-BR" sz="2800" dirty="0" smtClean="0"/>
              <a:t>(doc. SEI nº 0349786)</a:t>
            </a:r>
          </a:p>
          <a:p>
            <a:pPr marL="1001713" lvl="2" algn="just">
              <a:lnSpc>
                <a:spcPct val="150000"/>
              </a:lnSpc>
            </a:pPr>
            <a:r>
              <a:rPr lang="pt-BR" sz="2800" dirty="0" smtClean="0"/>
              <a:t>CP de </a:t>
            </a:r>
            <a:r>
              <a:rPr lang="pt-BR" sz="2800" dirty="0"/>
              <a:t>17/03/2023 a </a:t>
            </a:r>
            <a:r>
              <a:rPr lang="pt-BR" sz="2800" dirty="0" smtClean="0"/>
              <a:t>05/04/2023. AP em 05/04/2023.</a:t>
            </a:r>
            <a:endParaRPr lang="pt-BR" sz="2800" dirty="0"/>
          </a:p>
          <a:p>
            <a:pPr marL="1001713" lvl="2" algn="just">
              <a:lnSpc>
                <a:spcPct val="150000"/>
              </a:lnSpc>
            </a:pPr>
            <a:endParaRPr lang="pt-BR" sz="2800" dirty="0"/>
          </a:p>
          <a:p>
            <a:pPr marL="1001713" lvl="2" algn="just">
              <a:lnSpc>
                <a:spcPct val="150000"/>
              </a:lnSpc>
            </a:pPr>
            <a:endParaRPr lang="pt-BR" sz="2800" dirty="0"/>
          </a:p>
        </p:txBody>
      </p:sp>
    </p:spTree>
    <p:extLst>
      <p:ext uri="{BB962C8B-B14F-4D97-AF65-F5344CB8AC3E}">
        <p14:creationId xmlns:p14="http://schemas.microsoft.com/office/powerpoint/2010/main" val="95483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Princípios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078313"/>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544513" indent="-457200" algn="just">
              <a:lnSpc>
                <a:spcPct val="150000"/>
              </a:lnSpc>
              <a:buFontTx/>
              <a:buChar char="-"/>
            </a:pPr>
            <a:r>
              <a:rPr lang="pt-BR" sz="2800" dirty="0" smtClean="0"/>
              <a:t>Juridicidade;</a:t>
            </a:r>
          </a:p>
          <a:p>
            <a:pPr marL="544513" indent="-457200" algn="just">
              <a:lnSpc>
                <a:spcPct val="150000"/>
              </a:lnSpc>
              <a:buFontTx/>
              <a:buChar char="-"/>
            </a:pPr>
            <a:r>
              <a:rPr lang="pt-BR" sz="2800" dirty="0" smtClean="0"/>
              <a:t>Motivação;</a:t>
            </a:r>
          </a:p>
          <a:p>
            <a:pPr marL="544513" indent="-457200" algn="just">
              <a:lnSpc>
                <a:spcPct val="150000"/>
              </a:lnSpc>
              <a:buFontTx/>
              <a:buChar char="-"/>
            </a:pPr>
            <a:r>
              <a:rPr lang="pt-BR" sz="2800" dirty="0" smtClean="0"/>
              <a:t>Publicidade;</a:t>
            </a:r>
          </a:p>
          <a:p>
            <a:pPr marL="544513" indent="-457200" algn="just">
              <a:lnSpc>
                <a:spcPct val="150000"/>
              </a:lnSpc>
              <a:buFontTx/>
              <a:buChar char="-"/>
            </a:pPr>
            <a:r>
              <a:rPr lang="pt-BR" sz="2800" dirty="0" smtClean="0"/>
              <a:t>Ampla defesa;</a:t>
            </a:r>
          </a:p>
          <a:p>
            <a:pPr marL="544513" indent="-457200" algn="just">
              <a:lnSpc>
                <a:spcPct val="150000"/>
              </a:lnSpc>
              <a:buFontTx/>
              <a:buChar char="-"/>
            </a:pPr>
            <a:r>
              <a:rPr lang="pt-BR" sz="2800" dirty="0" smtClean="0"/>
              <a:t>Contraditório;</a:t>
            </a:r>
          </a:p>
          <a:p>
            <a:pPr marL="544513" indent="-457200" algn="just">
              <a:lnSpc>
                <a:spcPct val="150000"/>
              </a:lnSpc>
              <a:buFontTx/>
              <a:buChar char="-"/>
            </a:pPr>
            <a:r>
              <a:rPr lang="pt-BR" sz="2800" dirty="0" smtClean="0"/>
              <a:t>Proporcionalidade.</a:t>
            </a:r>
            <a:endParaRPr lang="pt-BR" sz="2800" dirty="0"/>
          </a:p>
          <a:p>
            <a:pPr marL="1001713" lvl="2" algn="just">
              <a:lnSpc>
                <a:spcPct val="150000"/>
              </a:lnSpc>
            </a:pPr>
            <a:endParaRPr lang="pt-BR" sz="2800" dirty="0"/>
          </a:p>
        </p:txBody>
      </p:sp>
    </p:spTree>
    <p:extLst>
      <p:ext uri="{BB962C8B-B14F-4D97-AF65-F5344CB8AC3E}">
        <p14:creationId xmlns:p14="http://schemas.microsoft.com/office/powerpoint/2010/main" val="111670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Competência para a Autuação</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6370975"/>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544513" indent="-457200" algn="just">
              <a:lnSpc>
                <a:spcPct val="150000"/>
              </a:lnSpc>
              <a:buFontTx/>
              <a:buChar char="-"/>
            </a:pPr>
            <a:r>
              <a:rPr lang="pt-BR" sz="2800" dirty="0" smtClean="0"/>
              <a:t>Diretoria de Qualidade dos Serviços;</a:t>
            </a:r>
          </a:p>
          <a:p>
            <a:pPr marL="544513" indent="-457200" algn="just">
              <a:lnSpc>
                <a:spcPct val="150000"/>
              </a:lnSpc>
              <a:buFontTx/>
              <a:buChar char="-"/>
            </a:pPr>
            <a:endParaRPr lang="pt-BR" sz="2800" dirty="0"/>
          </a:p>
          <a:p>
            <a:pPr marL="544513" indent="-457200" algn="just">
              <a:lnSpc>
                <a:spcPct val="150000"/>
              </a:lnSpc>
              <a:buFontTx/>
              <a:buChar char="-"/>
            </a:pPr>
            <a:r>
              <a:rPr lang="pt-BR" sz="2800" dirty="0" smtClean="0"/>
              <a:t>Diretoria de Tarifas e Estudos Econômico-Financeiros.</a:t>
            </a:r>
          </a:p>
          <a:p>
            <a:pPr marL="544513" indent="-457200" algn="just">
              <a:lnSpc>
                <a:spcPct val="150000"/>
              </a:lnSpc>
              <a:buFontTx/>
              <a:buChar char="-"/>
            </a:pPr>
            <a:endParaRPr lang="pt-BR" sz="2800" dirty="0"/>
          </a:p>
          <a:p>
            <a:pPr marL="87313" algn="just">
              <a:lnSpc>
                <a:spcPct val="150000"/>
              </a:lnSpc>
            </a:pPr>
            <a:r>
              <a:rPr lang="pt-BR" sz="2800" dirty="0" smtClean="0"/>
              <a:t>(Autoridade da AGERGS que tomar conhecimento de infração legal, regulamentar ou contratual ou de indícios de sua prática deverá promover a apuração mediante processo administrativo).</a:t>
            </a:r>
          </a:p>
          <a:p>
            <a:pPr marL="544513" indent="-457200" algn="just">
              <a:lnSpc>
                <a:spcPct val="150000"/>
              </a:lnSpc>
              <a:buFontTx/>
              <a:buChar char="-"/>
            </a:pPr>
            <a:endParaRPr lang="pt-BR" sz="2800" dirty="0"/>
          </a:p>
          <a:p>
            <a:pPr marL="544513" indent="-457200" algn="just">
              <a:lnSpc>
                <a:spcPct val="150000"/>
              </a:lnSpc>
              <a:buFontTx/>
              <a:buChar char="-"/>
            </a:pPr>
            <a:endParaRPr lang="pt-BR" sz="2800" dirty="0"/>
          </a:p>
        </p:txBody>
      </p:sp>
    </p:spTree>
    <p:extLst>
      <p:ext uri="{BB962C8B-B14F-4D97-AF65-F5344CB8AC3E}">
        <p14:creationId xmlns:p14="http://schemas.microsoft.com/office/powerpoint/2010/main" val="90599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Competência para a Autuação</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3785652"/>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p>
          <a:p>
            <a:pPr marL="544513" indent="-457200" algn="just">
              <a:lnSpc>
                <a:spcPct val="150000"/>
              </a:lnSpc>
              <a:buFontTx/>
              <a:buChar char="-"/>
            </a:pPr>
            <a:r>
              <a:rPr lang="pt-BR" sz="2800" dirty="0" smtClean="0"/>
              <a:t>Se a competência sancionatória for comum entre a AGERGS e o Poder Concedente, seguirá o processo administrativo da instituição que primeiro lavrar o Auto de Infração.</a:t>
            </a:r>
          </a:p>
          <a:p>
            <a:pPr marL="544513" indent="-457200" algn="just">
              <a:lnSpc>
                <a:spcPct val="150000"/>
              </a:lnSpc>
              <a:buFontTx/>
              <a:buChar char="-"/>
            </a:pPr>
            <a:endParaRPr lang="pt-BR" sz="2800" dirty="0"/>
          </a:p>
          <a:p>
            <a:pPr marL="544513" indent="-457200" algn="just">
              <a:lnSpc>
                <a:spcPct val="150000"/>
              </a:lnSpc>
              <a:buFontTx/>
              <a:buChar char="-"/>
            </a:pPr>
            <a:endParaRPr lang="pt-BR" sz="2800" dirty="0"/>
          </a:p>
        </p:txBody>
      </p:sp>
    </p:spTree>
    <p:extLst>
      <p:ext uri="{BB962C8B-B14F-4D97-AF65-F5344CB8AC3E}">
        <p14:creationId xmlns:p14="http://schemas.microsoft.com/office/powerpoint/2010/main" val="1073343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Grupos de Infrações</a:t>
            </a:r>
            <a:endParaRPr lang="pt-BR" dirty="0"/>
          </a:p>
        </p:txBody>
      </p:sp>
      <p:sp>
        <p:nvSpPr>
          <p:cNvPr id="4" name="CaixaDeTexto 3">
            <a:extLst>
              <a:ext uri="{FF2B5EF4-FFF2-40B4-BE49-F238E27FC236}">
                <a16:creationId xmlns:a16="http://schemas.microsoft.com/office/drawing/2014/main" xmlns="" id="{894100E1-C32A-460A-87B7-2508CE0F377C}"/>
              </a:ext>
            </a:extLst>
          </p:cNvPr>
          <p:cNvSpPr txBox="1"/>
          <p:nvPr/>
        </p:nvSpPr>
        <p:spPr>
          <a:xfrm>
            <a:off x="394138" y="816491"/>
            <a:ext cx="11209283" cy="5816977"/>
          </a:xfrm>
          <a:prstGeom prst="rect">
            <a:avLst/>
          </a:prstGeom>
          <a:noFill/>
        </p:spPr>
        <p:txBody>
          <a:bodyPr wrap="square">
            <a:spAutoFit/>
          </a:bodyPr>
          <a:lstStyle/>
          <a:p>
            <a:pPr marL="87313" algn="just">
              <a:lnSpc>
                <a:spcPct val="150000"/>
              </a:lnSpc>
            </a:pPr>
            <a:r>
              <a:rPr lang="pt-BR" sz="2000" b="0" i="0" dirty="0">
                <a:effectLst/>
                <a:latin typeface="Arial" panose="020B0604020202020204" pitchFamily="34" charset="0"/>
              </a:rPr>
              <a:t>	</a:t>
            </a:r>
            <a:endParaRPr lang="pt-BR" sz="2000" b="0" i="0" dirty="0" smtClean="0">
              <a:effectLst/>
              <a:latin typeface="Arial" panose="020B0604020202020204" pitchFamily="34" charset="0"/>
            </a:endParaRPr>
          </a:p>
          <a:p>
            <a:pPr marL="87313" algn="just">
              <a:lnSpc>
                <a:spcPct val="150000"/>
              </a:lnSpc>
            </a:pPr>
            <a:endParaRPr lang="pt-BR" sz="2000" dirty="0">
              <a:latin typeface="Arial" panose="020B0604020202020204" pitchFamily="34" charset="0"/>
            </a:endParaRPr>
          </a:p>
          <a:p>
            <a:pPr marL="87313" algn="just">
              <a:lnSpc>
                <a:spcPct val="150000"/>
              </a:lnSpc>
            </a:pPr>
            <a:endParaRPr lang="pt-BR" sz="2000" b="0" i="0" dirty="0" smtClean="0">
              <a:effectLst/>
              <a:latin typeface="Arial" panose="020B0604020202020204" pitchFamily="34" charset="0"/>
            </a:endParaRPr>
          </a:p>
          <a:p>
            <a:pPr marL="87313" algn="just">
              <a:lnSpc>
                <a:spcPct val="150000"/>
              </a:lnSpc>
            </a:pPr>
            <a:endParaRPr lang="pt-BR" sz="2000" b="0" i="0" dirty="0">
              <a:effectLst/>
              <a:latin typeface="Arial" panose="020B0604020202020204" pitchFamily="34" charset="0"/>
            </a:endParaRPr>
          </a:p>
          <a:p>
            <a:pPr marL="87313" algn="ctr">
              <a:lnSpc>
                <a:spcPct val="150000"/>
              </a:lnSpc>
            </a:pPr>
            <a:r>
              <a:rPr lang="pt-BR" sz="2800" dirty="0" smtClean="0"/>
              <a:t>A &lt; B &lt; C &lt; D &lt; E</a:t>
            </a:r>
          </a:p>
          <a:p>
            <a:pPr marL="544513" indent="-457200" algn="just">
              <a:lnSpc>
                <a:spcPct val="150000"/>
              </a:lnSpc>
              <a:buFontTx/>
              <a:buChar char="-"/>
            </a:pPr>
            <a:endParaRPr lang="pt-BR" sz="2800" dirty="0"/>
          </a:p>
          <a:p>
            <a:pPr marL="87313" algn="just">
              <a:lnSpc>
                <a:spcPct val="150000"/>
              </a:lnSpc>
            </a:pPr>
            <a:r>
              <a:rPr lang="pt-BR" sz="2800" dirty="0"/>
              <a:t> </a:t>
            </a:r>
            <a:r>
              <a:rPr lang="pt-BR" sz="2800" dirty="0" smtClean="0"/>
              <a:t>                           Advertência    0,5%    1%    2%    2,5%</a:t>
            </a:r>
          </a:p>
          <a:p>
            <a:pPr marL="87313" algn="just">
              <a:lnSpc>
                <a:spcPct val="150000"/>
              </a:lnSpc>
            </a:pPr>
            <a:endParaRPr lang="pt-BR" sz="2800" dirty="0"/>
          </a:p>
          <a:p>
            <a:pPr marL="87313" algn="just">
              <a:lnSpc>
                <a:spcPct val="150000"/>
              </a:lnSpc>
            </a:pPr>
            <a:r>
              <a:rPr lang="pt-BR" sz="2400" dirty="0" smtClean="0"/>
              <a:t>Percentuais calculados sobre o faturamento bruto anual (ano anterior ao da aplicação das penalidades).</a:t>
            </a:r>
            <a:endParaRPr lang="pt-BR" sz="2400" dirty="0"/>
          </a:p>
        </p:txBody>
      </p:sp>
      <p:cxnSp>
        <p:nvCxnSpPr>
          <p:cNvPr id="5" name="Conector de seta reta 4"/>
          <p:cNvCxnSpPr/>
          <p:nvPr/>
        </p:nvCxnSpPr>
        <p:spPr>
          <a:xfrm flipH="1">
            <a:off x="4095750" y="3238500"/>
            <a:ext cx="838200" cy="800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flipH="1">
            <a:off x="5314950" y="3238500"/>
            <a:ext cx="190500" cy="800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a:off x="6053958" y="3238500"/>
            <a:ext cx="0" cy="800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6610350" y="3197607"/>
            <a:ext cx="266700" cy="8056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7162800" y="3197607"/>
            <a:ext cx="457200" cy="8056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3769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Apresentação Audiencia pública  03-2022">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Apresentação Audiencia pública  03-2022</Template>
  <TotalTime>361</TotalTime>
  <Words>467</Words>
  <Application>Microsoft Office PowerPoint</Application>
  <PresentationFormat>Personalizar</PresentationFormat>
  <Paragraphs>192</Paragraphs>
  <Slides>24</Slides>
  <Notes>1</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Apresentação Audiencia pública  03-2022</vt:lpstr>
      <vt:lpstr>                Audiência Pública N.º 01/2023    Resolução Normativa para disciplinar a aplicação de sanções nos contratos de Concessão de Rodovias</vt:lpstr>
      <vt:lpstr>Apresentação do PowerPoint</vt:lpstr>
      <vt:lpstr>Estudo Realizado</vt:lpstr>
      <vt:lpstr>Estudo Realizado</vt:lpstr>
      <vt:lpstr>Produtos</vt:lpstr>
      <vt:lpstr>Princípios</vt:lpstr>
      <vt:lpstr>Competência para a Autuação</vt:lpstr>
      <vt:lpstr>Competência para a Autuação</vt:lpstr>
      <vt:lpstr>Grupos de Infrações</vt:lpstr>
      <vt:lpstr>Grupos de Infrações</vt:lpstr>
      <vt:lpstr>Grupos de Infrações</vt:lpstr>
      <vt:lpstr>Grupos de Infrações</vt:lpstr>
      <vt:lpstr>Grupos de Infrações</vt:lpstr>
      <vt:lpstr>Grupos de Infrações</vt:lpstr>
      <vt:lpstr>Aplicação de Sanções</vt:lpstr>
      <vt:lpstr>Aplicação de Sanções</vt:lpstr>
      <vt:lpstr>Aplicação de Sanções</vt:lpstr>
      <vt:lpstr>Dosimetria</vt:lpstr>
      <vt:lpstr>Dosimetria</vt:lpstr>
      <vt:lpstr>Dosimetria</vt:lpstr>
      <vt:lpstr>Dosimetria</vt:lpstr>
      <vt:lpstr>Dosimetria</vt:lpstr>
      <vt:lpstr>Disposições Finais</vt:lpstr>
      <vt:lpstr>           OBRIGADO!   Vinícius I da Silva Diretor de Assuntos Jurídicos vinicius@agergs.rs.gov.br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AGERGS</dc:creator>
  <cp:lastModifiedBy>admin</cp:lastModifiedBy>
  <cp:revision>51</cp:revision>
  <dcterms:created xsi:type="dcterms:W3CDTF">2021-04-22T12:04:39Z</dcterms:created>
  <dcterms:modified xsi:type="dcterms:W3CDTF">2023-04-05T18:21:53Z</dcterms:modified>
</cp:coreProperties>
</file>